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8" r:id="rId10"/>
    <p:sldId id="279" r:id="rId11"/>
    <p:sldId id="280" r:id="rId12"/>
    <p:sldId id="281" r:id="rId13"/>
    <p:sldId id="282" r:id="rId14"/>
    <p:sldId id="278" r:id="rId15"/>
    <p:sldId id="283" r:id="rId16"/>
    <p:sldId id="267" r:id="rId17"/>
    <p:sldId id="285" r:id="rId18"/>
    <p:sldId id="284" r:id="rId19"/>
    <p:sldId id="286" r:id="rId20"/>
    <p:sldId id="287" r:id="rId21"/>
    <p:sldId id="288" r:id="rId22"/>
    <p:sldId id="289" r:id="rId23"/>
    <p:sldId id="290" r:id="rId24"/>
    <p:sldId id="291" r:id="rId25"/>
    <p:sldId id="276" r:id="rId26"/>
    <p:sldId id="292" r:id="rId27"/>
    <p:sldId id="277" r:id="rId28"/>
    <p:sldId id="271" r:id="rId29"/>
    <p:sldId id="273" r:id="rId30"/>
    <p:sldId id="274" r:id="rId31"/>
    <p:sldId id="27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C ECE 7B RISHITHA OTRA" initials="ER" lastIdx="1" clrIdx="0">
    <p:extLst>
      <p:ext uri="{19B8F6BF-5375-455C-9EA6-DF929625EA0E}">
        <p15:presenceInfo xmlns:p15="http://schemas.microsoft.com/office/powerpoint/2012/main" userId="S::PES2UG20EC070@pesuonline.onmicrosoft.com::090b20ee-6c56-4857-a0cc-5a24eb01246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6" autoAdjust="0"/>
    <p:restoredTop sz="94660"/>
  </p:normalViewPr>
  <p:slideViewPr>
    <p:cSldViewPr snapToGrid="0">
      <p:cViewPr>
        <p:scale>
          <a:sx n="98" d="100"/>
          <a:sy n="98" d="100"/>
        </p:scale>
        <p:origin x="288" y="8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C02EF45-3833-453D-BA40-053952570AAC}" type="datetimeFigureOut">
              <a:rPr lang="en-IN" smtClean="0"/>
              <a:t>10/10/23</a:t>
            </a:fld>
            <a:endParaRPr lang="en-IN"/>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E3ADFADD-88DA-4BD1-97D9-EE481E12D9B6}"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38505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02EF45-3833-453D-BA40-053952570AAC}" type="datetimeFigureOut">
              <a:rPr lang="en-IN" smtClean="0"/>
              <a:t>10/10/23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ADFADD-88DA-4BD1-97D9-EE481E12D9B6}" type="slidenum">
              <a:rPr lang="en-IN" smtClean="0"/>
              <a:t>‹#›</a:t>
            </a:fld>
            <a:endParaRPr lang="en-IN"/>
          </a:p>
        </p:txBody>
      </p:sp>
    </p:spTree>
    <p:extLst>
      <p:ext uri="{BB962C8B-B14F-4D97-AF65-F5344CB8AC3E}">
        <p14:creationId xmlns:p14="http://schemas.microsoft.com/office/powerpoint/2010/main" val="1849862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02EF45-3833-453D-BA40-053952570AAC}" type="datetimeFigureOut">
              <a:rPr lang="en-IN" smtClean="0"/>
              <a:t>10/10/23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ADFADD-88DA-4BD1-97D9-EE481E12D9B6}" type="slidenum">
              <a:rPr lang="en-IN" smtClean="0"/>
              <a:t>‹#›</a:t>
            </a:fld>
            <a:endParaRPr lang="en-IN"/>
          </a:p>
        </p:txBody>
      </p:sp>
    </p:spTree>
    <p:extLst>
      <p:ext uri="{BB962C8B-B14F-4D97-AF65-F5344CB8AC3E}">
        <p14:creationId xmlns:p14="http://schemas.microsoft.com/office/powerpoint/2010/main" val="2929261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02EF45-3833-453D-BA40-053952570AAC}" type="datetimeFigureOut">
              <a:rPr lang="en-IN" smtClean="0"/>
              <a:t>10/10/23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ADFADD-88DA-4BD1-97D9-EE481E12D9B6}" type="slidenum">
              <a:rPr lang="en-IN" smtClean="0"/>
              <a:t>‹#›</a:t>
            </a:fld>
            <a:endParaRPr lang="en-IN"/>
          </a:p>
        </p:txBody>
      </p:sp>
    </p:spTree>
    <p:extLst>
      <p:ext uri="{BB962C8B-B14F-4D97-AF65-F5344CB8AC3E}">
        <p14:creationId xmlns:p14="http://schemas.microsoft.com/office/powerpoint/2010/main" val="2221944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02EF45-3833-453D-BA40-053952570AAC}" type="datetimeFigureOut">
              <a:rPr lang="en-IN" smtClean="0"/>
              <a:t>10/10/23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ADFADD-88DA-4BD1-97D9-EE481E12D9B6}"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2474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02EF45-3833-453D-BA40-053952570AAC}" type="datetimeFigureOut">
              <a:rPr lang="en-IN" smtClean="0"/>
              <a:t>10/10/23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ADFADD-88DA-4BD1-97D9-EE481E12D9B6}" type="slidenum">
              <a:rPr lang="en-IN" smtClean="0"/>
              <a:t>‹#›</a:t>
            </a:fld>
            <a:endParaRPr lang="en-IN"/>
          </a:p>
        </p:txBody>
      </p:sp>
    </p:spTree>
    <p:extLst>
      <p:ext uri="{BB962C8B-B14F-4D97-AF65-F5344CB8AC3E}">
        <p14:creationId xmlns:p14="http://schemas.microsoft.com/office/powerpoint/2010/main" val="1217768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02EF45-3833-453D-BA40-053952570AAC}" type="datetimeFigureOut">
              <a:rPr lang="en-IN" smtClean="0"/>
              <a:t>10/10/23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3ADFADD-88DA-4BD1-97D9-EE481E12D9B6}" type="slidenum">
              <a:rPr lang="en-IN" smtClean="0"/>
              <a:t>‹#›</a:t>
            </a:fld>
            <a:endParaRPr lang="en-IN"/>
          </a:p>
        </p:txBody>
      </p:sp>
    </p:spTree>
    <p:extLst>
      <p:ext uri="{BB962C8B-B14F-4D97-AF65-F5344CB8AC3E}">
        <p14:creationId xmlns:p14="http://schemas.microsoft.com/office/powerpoint/2010/main" val="2142304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02EF45-3833-453D-BA40-053952570AAC}" type="datetimeFigureOut">
              <a:rPr lang="en-IN" smtClean="0"/>
              <a:t>10/10/23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3ADFADD-88DA-4BD1-97D9-EE481E12D9B6}" type="slidenum">
              <a:rPr lang="en-IN" smtClean="0"/>
              <a:t>‹#›</a:t>
            </a:fld>
            <a:endParaRPr lang="en-IN"/>
          </a:p>
        </p:txBody>
      </p:sp>
    </p:spTree>
    <p:extLst>
      <p:ext uri="{BB962C8B-B14F-4D97-AF65-F5344CB8AC3E}">
        <p14:creationId xmlns:p14="http://schemas.microsoft.com/office/powerpoint/2010/main" val="1611880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02EF45-3833-453D-BA40-053952570AAC}" type="datetimeFigureOut">
              <a:rPr lang="en-IN" smtClean="0"/>
              <a:t>10/10/23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3ADFADD-88DA-4BD1-97D9-EE481E12D9B6}" type="slidenum">
              <a:rPr lang="en-IN" smtClean="0"/>
              <a:t>‹#›</a:t>
            </a:fld>
            <a:endParaRPr lang="en-IN"/>
          </a:p>
        </p:txBody>
      </p:sp>
    </p:spTree>
    <p:extLst>
      <p:ext uri="{BB962C8B-B14F-4D97-AF65-F5344CB8AC3E}">
        <p14:creationId xmlns:p14="http://schemas.microsoft.com/office/powerpoint/2010/main" val="1832353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02EF45-3833-453D-BA40-053952570AAC}" type="datetimeFigureOut">
              <a:rPr lang="en-IN" smtClean="0"/>
              <a:t>10/10/23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ADFADD-88DA-4BD1-97D9-EE481E12D9B6}" type="slidenum">
              <a:rPr lang="en-IN" smtClean="0"/>
              <a:t>‹#›</a:t>
            </a:fld>
            <a:endParaRPr lang="en-IN"/>
          </a:p>
        </p:txBody>
      </p:sp>
    </p:spTree>
    <p:extLst>
      <p:ext uri="{BB962C8B-B14F-4D97-AF65-F5344CB8AC3E}">
        <p14:creationId xmlns:p14="http://schemas.microsoft.com/office/powerpoint/2010/main" val="2976769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02EF45-3833-453D-BA40-053952570AAC}" type="datetimeFigureOut">
              <a:rPr lang="en-IN" smtClean="0"/>
              <a:t>10/10/23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ADFADD-88DA-4BD1-97D9-EE481E12D9B6}" type="slidenum">
              <a:rPr lang="en-IN" smtClean="0"/>
              <a:t>‹#›</a:t>
            </a:fld>
            <a:endParaRPr lang="en-IN"/>
          </a:p>
        </p:txBody>
      </p:sp>
    </p:spTree>
    <p:extLst>
      <p:ext uri="{BB962C8B-B14F-4D97-AF65-F5344CB8AC3E}">
        <p14:creationId xmlns:p14="http://schemas.microsoft.com/office/powerpoint/2010/main" val="111110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8C02EF45-3833-453D-BA40-053952570AAC}" type="datetimeFigureOut">
              <a:rPr lang="en-IN" smtClean="0"/>
              <a:t>10/10/23</a:t>
            </a:fld>
            <a:endParaRPr lang="en-IN"/>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IN"/>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E3ADFADD-88DA-4BD1-97D9-EE481E12D9B6}" type="slidenum">
              <a:rPr lang="en-IN" smtClean="0"/>
              <a:t>‹#›</a:t>
            </a:fld>
            <a:endParaRPr lang="en-IN"/>
          </a:p>
        </p:txBody>
      </p:sp>
    </p:spTree>
    <p:extLst>
      <p:ext uri="{BB962C8B-B14F-4D97-AF65-F5344CB8AC3E}">
        <p14:creationId xmlns:p14="http://schemas.microsoft.com/office/powerpoint/2010/main" val="39635235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doi.org/10.14257/ijast.2021.30.03.155"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B5791-DA9F-5697-9E23-604781EA0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4591" y="179386"/>
            <a:ext cx="652609" cy="12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D5983F1D-D332-F0EB-9348-FD2370E936C8}"/>
              </a:ext>
            </a:extLst>
          </p:cNvPr>
          <p:cNvSpPr/>
          <p:nvPr/>
        </p:nvSpPr>
        <p:spPr>
          <a:xfrm>
            <a:off x="2743200" y="1600200"/>
            <a:ext cx="7924800" cy="1077218"/>
          </a:xfrm>
          <a:prstGeom prst="rect">
            <a:avLst/>
          </a:prstGeom>
        </p:spPr>
        <p:txBody>
          <a:bodyPr wrap="square">
            <a:spAutoFit/>
          </a:bodyPr>
          <a:lstStyle/>
          <a:p>
            <a:pPr algn="ctr"/>
            <a:r>
              <a:rPr lang="en-IN" sz="2800" b="1" dirty="0">
                <a:solidFill>
                  <a:schemeClr val="tx1">
                    <a:lumMod val="95000"/>
                    <a:lumOff val="5000"/>
                  </a:schemeClr>
                </a:solidFill>
                <a:latin typeface="+mj-lt"/>
              </a:rPr>
              <a:t>UE20EC390B</a:t>
            </a:r>
            <a:r>
              <a:rPr lang="en-US" sz="2800" b="1" dirty="0">
                <a:solidFill>
                  <a:schemeClr val="tx1">
                    <a:lumMod val="95000"/>
                    <a:lumOff val="5000"/>
                  </a:schemeClr>
                </a:solidFill>
                <a:latin typeface="+mj-lt"/>
              </a:rPr>
              <a:t> –  Project Phase – 2</a:t>
            </a:r>
          </a:p>
          <a:p>
            <a:pPr algn="ctr"/>
            <a:r>
              <a:rPr lang="en-US" sz="3600" dirty="0">
                <a:solidFill>
                  <a:schemeClr val="tx1">
                    <a:lumMod val="95000"/>
                    <a:lumOff val="5000"/>
                  </a:schemeClr>
                </a:solidFill>
                <a:latin typeface="+mj-lt"/>
              </a:rPr>
              <a:t>Review: 1</a:t>
            </a:r>
          </a:p>
        </p:txBody>
      </p:sp>
      <p:sp>
        <p:nvSpPr>
          <p:cNvPr id="6" name="Google Shape;26;p3">
            <a:extLst>
              <a:ext uri="{FF2B5EF4-FFF2-40B4-BE49-F238E27FC236}">
                <a16:creationId xmlns:a16="http://schemas.microsoft.com/office/drawing/2014/main" id="{0FE72E7F-2D39-28F6-1B59-61668C4C328A}"/>
              </a:ext>
            </a:extLst>
          </p:cNvPr>
          <p:cNvSpPr txBox="1"/>
          <p:nvPr/>
        </p:nvSpPr>
        <p:spPr>
          <a:xfrm>
            <a:off x="1485900" y="3429000"/>
            <a:ext cx="10401300" cy="2646639"/>
          </a:xfrm>
          <a:prstGeom prst="rect">
            <a:avLst/>
          </a:prstGeom>
          <a:noFill/>
          <a:ln>
            <a:noFill/>
          </a:ln>
        </p:spPr>
        <p:txBody>
          <a:bodyPr spcFirstLastPara="1" wrap="square" lIns="91425" tIns="45700" rIns="91425" bIns="45700" anchor="t" anchorCtr="0">
            <a:noAutofit/>
          </a:bodyPr>
          <a:lstStyle/>
          <a:p>
            <a:pPr algn="just">
              <a:spcBef>
                <a:spcPts val="0"/>
              </a:spcBef>
              <a:spcAft>
                <a:spcPts val="0"/>
              </a:spcAft>
            </a:pPr>
            <a:r>
              <a:rPr lang="en-IN" sz="2400" b="1" dirty="0">
                <a:solidFill>
                  <a:schemeClr val="tx1">
                    <a:lumMod val="95000"/>
                    <a:lumOff val="5000"/>
                  </a:schemeClr>
                </a:solidFill>
                <a:ea typeface="Trebuchet MS"/>
                <a:cs typeface="Trebuchet MS"/>
                <a:sym typeface="Trebuchet MS"/>
              </a:rPr>
              <a:t>Project Title </a:t>
            </a:r>
            <a:r>
              <a:rPr lang="en-IN" sz="2400" dirty="0">
                <a:solidFill>
                  <a:schemeClr val="tx1">
                    <a:lumMod val="95000"/>
                    <a:lumOff val="5000"/>
                  </a:schemeClr>
                </a:solidFill>
                <a:ea typeface="Trebuchet MS"/>
                <a:cs typeface="Trebuchet MS"/>
                <a:sym typeface="Trebuchet MS"/>
              </a:rPr>
              <a:t>: </a:t>
            </a:r>
            <a:r>
              <a:rPr lang="en-US" sz="2000" dirty="0">
                <a:solidFill>
                  <a:schemeClr val="tx1">
                    <a:lumMod val="95000"/>
                    <a:lumOff val="5000"/>
                  </a:schemeClr>
                </a:solidFill>
                <a:ea typeface="Trebuchet MS"/>
                <a:cs typeface="Trebuchet MS"/>
                <a:sym typeface="Trebuchet MS"/>
              </a:rPr>
              <a:t>Image Quality Enhancement in Visual Cryptography via Dithering, Noise Filtering, and Smoothing</a:t>
            </a:r>
            <a:endParaRPr lang="en-IN" sz="2000" dirty="0">
              <a:solidFill>
                <a:schemeClr val="tx1">
                  <a:lumMod val="95000"/>
                  <a:lumOff val="5000"/>
                </a:schemeClr>
              </a:solidFill>
              <a:ea typeface="Trebuchet MS"/>
              <a:cs typeface="Trebuchet MS"/>
              <a:sym typeface="Trebuchet MS"/>
            </a:endParaRPr>
          </a:p>
          <a:p>
            <a:pPr algn="just">
              <a:spcBef>
                <a:spcPts val="0"/>
              </a:spcBef>
              <a:spcAft>
                <a:spcPts val="0"/>
              </a:spcAft>
            </a:pPr>
            <a:r>
              <a:rPr lang="en-IN" sz="2400" b="1" dirty="0">
                <a:solidFill>
                  <a:schemeClr val="tx1">
                    <a:lumMod val="95000"/>
                    <a:lumOff val="5000"/>
                  </a:schemeClr>
                </a:solidFill>
                <a:ea typeface="Trebuchet MS"/>
                <a:cs typeface="Trebuchet MS"/>
                <a:sym typeface="Trebuchet MS"/>
              </a:rPr>
              <a:t>Project Guide </a:t>
            </a:r>
            <a:r>
              <a:rPr lang="en-IN" sz="2400" dirty="0">
                <a:solidFill>
                  <a:schemeClr val="tx1">
                    <a:lumMod val="95000"/>
                    <a:lumOff val="5000"/>
                  </a:schemeClr>
                </a:solidFill>
                <a:ea typeface="Trebuchet MS"/>
                <a:cs typeface="Trebuchet MS"/>
                <a:sym typeface="Trebuchet MS"/>
              </a:rPr>
              <a:t>:   Assistant Professor: </a:t>
            </a:r>
            <a:r>
              <a:rPr lang="en-IN" sz="2400" dirty="0" err="1">
                <a:solidFill>
                  <a:schemeClr val="tx1">
                    <a:lumMod val="95000"/>
                    <a:lumOff val="5000"/>
                  </a:schemeClr>
                </a:solidFill>
                <a:ea typeface="Trebuchet MS"/>
                <a:cs typeface="Trebuchet MS"/>
                <a:sym typeface="Trebuchet MS"/>
              </a:rPr>
              <a:t>Prahlad</a:t>
            </a:r>
            <a:r>
              <a:rPr lang="en-IN" sz="2400" dirty="0">
                <a:solidFill>
                  <a:schemeClr val="tx1">
                    <a:lumMod val="95000"/>
                    <a:lumOff val="5000"/>
                  </a:schemeClr>
                </a:solidFill>
                <a:ea typeface="Trebuchet MS"/>
                <a:cs typeface="Trebuchet MS"/>
                <a:sym typeface="Trebuchet MS"/>
              </a:rPr>
              <a:t> D           </a:t>
            </a:r>
          </a:p>
          <a:p>
            <a:r>
              <a:rPr lang="en-IN" sz="2400" b="1" dirty="0">
                <a:solidFill>
                  <a:schemeClr val="tx1">
                    <a:lumMod val="95000"/>
                    <a:lumOff val="5000"/>
                  </a:schemeClr>
                </a:solidFill>
                <a:ea typeface="Trebuchet MS"/>
                <a:cs typeface="Trebuchet MS"/>
                <a:sym typeface="Trebuchet MS"/>
              </a:rPr>
              <a:t>Project Team  </a:t>
            </a:r>
            <a:r>
              <a:rPr lang="en-IN" sz="2400" dirty="0">
                <a:solidFill>
                  <a:schemeClr val="tx1">
                    <a:lumMod val="95000"/>
                    <a:lumOff val="5000"/>
                  </a:schemeClr>
                </a:solidFill>
                <a:ea typeface="Trebuchet MS"/>
                <a:cs typeface="Trebuchet MS"/>
                <a:sym typeface="Trebuchet MS"/>
              </a:rPr>
              <a:t>: </a:t>
            </a:r>
            <a:r>
              <a:rPr lang="en-IN" sz="2000" dirty="0">
                <a:solidFill>
                  <a:srgbClr val="1C1C1C"/>
                </a:solidFill>
                <a:latin typeface="Arial" panose="020B0604020202020204" pitchFamily="34" charset="0"/>
                <a:cs typeface="Arial" panose="020B0604020202020204" pitchFamily="34" charset="0"/>
              </a:rPr>
              <a:t>   </a:t>
            </a:r>
            <a:r>
              <a:rPr lang="en-IN" dirty="0">
                <a:solidFill>
                  <a:srgbClr val="1C1C1C"/>
                </a:solidFill>
                <a:cs typeface="Arial" panose="020B0604020202020204" pitchFamily="34" charset="0"/>
              </a:rPr>
              <a:t>RISHITHA OTRA.              (PES2UG20EC070)</a:t>
            </a:r>
          </a:p>
          <a:p>
            <a:r>
              <a:rPr lang="en-IN" dirty="0">
                <a:solidFill>
                  <a:srgbClr val="1C1C1C"/>
                </a:solidFill>
                <a:cs typeface="Arial" panose="020B0604020202020204" pitchFamily="34" charset="0"/>
              </a:rPr>
              <a:t>                                          SIDDHARTH ST                 (PES2UG20EC087)</a:t>
            </a:r>
          </a:p>
          <a:p>
            <a:r>
              <a:rPr lang="en-IN" dirty="0">
                <a:solidFill>
                  <a:srgbClr val="1C1C1C"/>
                </a:solidFill>
                <a:cs typeface="Arial" panose="020B0604020202020204" pitchFamily="34" charset="0"/>
              </a:rPr>
              <a:t>                                          YASH SANTOSH DABKE  (PES2UG20EC110)</a:t>
            </a:r>
          </a:p>
          <a:p>
            <a:r>
              <a:rPr lang="en-IN" dirty="0">
                <a:solidFill>
                  <a:srgbClr val="1C1C1C"/>
                </a:solidFill>
                <a:cs typeface="Arial" panose="020B0604020202020204" pitchFamily="34" charset="0"/>
              </a:rPr>
              <a:t>                                          MANOJ S                             (PES2UG20EC150)</a:t>
            </a:r>
          </a:p>
          <a:p>
            <a:pPr algn="just">
              <a:spcBef>
                <a:spcPts val="0"/>
              </a:spcBef>
              <a:spcAft>
                <a:spcPts val="0"/>
              </a:spcAft>
            </a:pPr>
            <a:endParaRPr lang="en-IN" sz="2000" dirty="0">
              <a:solidFill>
                <a:schemeClr val="tx1">
                  <a:lumMod val="95000"/>
                  <a:lumOff val="5000"/>
                </a:schemeClr>
              </a:solidFill>
            </a:endParaRPr>
          </a:p>
          <a:p>
            <a:pPr algn="just">
              <a:spcBef>
                <a:spcPts val="0"/>
              </a:spcBef>
              <a:spcAft>
                <a:spcPts val="0"/>
              </a:spcAft>
            </a:pPr>
            <a:r>
              <a:rPr lang="en-US" sz="2400" dirty="0">
                <a:solidFill>
                  <a:schemeClr val="tx1">
                    <a:lumMod val="95000"/>
                    <a:lumOff val="5000"/>
                  </a:schemeClr>
                </a:solidFill>
                <a:ea typeface="Trebuchet MS"/>
                <a:cs typeface="Trebuchet MS"/>
                <a:sym typeface="Trebuchet MS"/>
              </a:rPr>
              <a:t> </a:t>
            </a:r>
            <a:endParaRPr sz="2000" dirty="0">
              <a:solidFill>
                <a:schemeClr val="tx1">
                  <a:lumMod val="95000"/>
                  <a:lumOff val="5000"/>
                </a:schemeClr>
              </a:solidFill>
            </a:endParaRPr>
          </a:p>
          <a:p>
            <a:pPr algn="just">
              <a:spcBef>
                <a:spcPts val="0"/>
              </a:spcBef>
              <a:spcAft>
                <a:spcPts val="0"/>
              </a:spcAft>
            </a:pPr>
            <a:endParaRPr sz="2400" dirty="0">
              <a:solidFill>
                <a:schemeClr val="tx1">
                  <a:lumMod val="95000"/>
                  <a:lumOff val="5000"/>
                </a:schemeClr>
              </a:solidFill>
              <a:ea typeface="Trebuchet MS"/>
              <a:cs typeface="Trebuchet MS"/>
              <a:sym typeface="Trebuchet MS"/>
            </a:endParaRPr>
          </a:p>
          <a:p>
            <a:pPr algn="just">
              <a:spcBef>
                <a:spcPts val="0"/>
              </a:spcBef>
              <a:spcAft>
                <a:spcPts val="0"/>
              </a:spcAft>
            </a:pPr>
            <a:endParaRPr sz="2400" dirty="0">
              <a:solidFill>
                <a:schemeClr val="tx1">
                  <a:lumMod val="95000"/>
                  <a:lumOff val="5000"/>
                </a:schemeClr>
              </a:solidFill>
              <a:ea typeface="Trebuchet MS"/>
              <a:cs typeface="Trebuchet MS"/>
              <a:sym typeface="Trebuchet MS"/>
            </a:endParaRPr>
          </a:p>
        </p:txBody>
      </p:sp>
    </p:spTree>
    <p:extLst>
      <p:ext uri="{BB962C8B-B14F-4D97-AF65-F5344CB8AC3E}">
        <p14:creationId xmlns:p14="http://schemas.microsoft.com/office/powerpoint/2010/main" val="1778560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B5791-DA9F-5697-9E23-604781EA0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4591" y="179386"/>
            <a:ext cx="652609" cy="12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Google Shape;45;p6">
            <a:extLst>
              <a:ext uri="{FF2B5EF4-FFF2-40B4-BE49-F238E27FC236}">
                <a16:creationId xmlns:a16="http://schemas.microsoft.com/office/drawing/2014/main" id="{1016E7D4-FE15-C2A5-4ED5-99362FEB48AB}"/>
              </a:ext>
            </a:extLst>
          </p:cNvPr>
          <p:cNvSpPr/>
          <p:nvPr/>
        </p:nvSpPr>
        <p:spPr>
          <a:xfrm>
            <a:off x="3264309" y="1092375"/>
            <a:ext cx="7620000" cy="36600"/>
          </a:xfrm>
          <a:prstGeom prst="rect">
            <a:avLst/>
          </a:prstGeom>
          <a:solidFill>
            <a:schemeClr val="accent2"/>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5" name="Google Shape;46;p6">
            <a:extLst>
              <a:ext uri="{FF2B5EF4-FFF2-40B4-BE49-F238E27FC236}">
                <a16:creationId xmlns:a16="http://schemas.microsoft.com/office/drawing/2014/main" id="{2158074B-5348-511B-ADBF-F1BBCBF45528}"/>
              </a:ext>
            </a:extLst>
          </p:cNvPr>
          <p:cNvSpPr txBox="1"/>
          <p:nvPr/>
        </p:nvSpPr>
        <p:spPr>
          <a:xfrm>
            <a:off x="2971800" y="630675"/>
            <a:ext cx="7772400" cy="461700"/>
          </a:xfrm>
          <a:prstGeom prst="rect">
            <a:avLst/>
          </a:prstGeom>
          <a:noFill/>
          <a:ln>
            <a:noFill/>
          </a:ln>
        </p:spPr>
        <p:txBody>
          <a:bodyPr spcFirstLastPara="1" wrap="square" lIns="91425" tIns="45700" rIns="91425" bIns="45700" anchor="t" anchorCtr="0">
            <a:noAutofit/>
          </a:bodyPr>
          <a:lstStyle/>
          <a:p>
            <a:pPr marL="342900" indent="-342900" algn="r">
              <a:spcBef>
                <a:spcPts val="0"/>
              </a:spcBef>
              <a:spcAft>
                <a:spcPts val="0"/>
              </a:spcAft>
              <a:buClr>
                <a:srgbClr val="000000"/>
              </a:buClr>
              <a:buSzPts val="2400"/>
            </a:pPr>
            <a:r>
              <a:rPr lang="en-US" sz="2400" dirty="0">
                <a:solidFill>
                  <a:schemeClr val="tx1">
                    <a:lumMod val="95000"/>
                    <a:lumOff val="5000"/>
                  </a:schemeClr>
                </a:solidFill>
                <a:latin typeface="Trebuchet MS"/>
                <a:ea typeface="Trebuchet MS"/>
                <a:cs typeface="Trebuchet MS"/>
                <a:sym typeface="Trebuchet MS"/>
              </a:rPr>
              <a:t>RECALL</a:t>
            </a:r>
          </a:p>
        </p:txBody>
      </p:sp>
      <p:sp>
        <p:nvSpPr>
          <p:cNvPr id="2" name="TextBox 1">
            <a:extLst>
              <a:ext uri="{FF2B5EF4-FFF2-40B4-BE49-F238E27FC236}">
                <a16:creationId xmlns:a16="http://schemas.microsoft.com/office/drawing/2014/main" id="{5872EEC3-8A82-34D7-73E8-397278D8D4BF}"/>
              </a:ext>
            </a:extLst>
          </p:cNvPr>
          <p:cNvSpPr txBox="1"/>
          <p:nvPr/>
        </p:nvSpPr>
        <p:spPr>
          <a:xfrm>
            <a:off x="1622322" y="1514167"/>
            <a:ext cx="10264877" cy="369332"/>
          </a:xfrm>
          <a:prstGeom prst="rect">
            <a:avLst/>
          </a:prstGeom>
          <a:noFill/>
        </p:spPr>
        <p:txBody>
          <a:bodyPr wrap="square" rtlCol="0">
            <a:spAutoFit/>
          </a:bodyPr>
          <a:lstStyle/>
          <a:p>
            <a:r>
              <a:rPr lang="en-US" dirty="0"/>
              <a:t> </a:t>
            </a:r>
            <a:endParaRPr lang="en-IN" dirty="0"/>
          </a:p>
        </p:txBody>
      </p:sp>
      <p:pic>
        <p:nvPicPr>
          <p:cNvPr id="8" name="Picture 7">
            <a:extLst>
              <a:ext uri="{FF2B5EF4-FFF2-40B4-BE49-F238E27FC236}">
                <a16:creationId xmlns:a16="http://schemas.microsoft.com/office/drawing/2014/main" id="{DA26AB8B-2567-A3CB-1581-5046E64664A1}"/>
              </a:ext>
            </a:extLst>
          </p:cNvPr>
          <p:cNvPicPr>
            <a:picLocks noChangeAspect="1"/>
          </p:cNvPicPr>
          <p:nvPr/>
        </p:nvPicPr>
        <p:blipFill rotWithShape="1">
          <a:blip r:embed="rId3">
            <a:extLst>
              <a:ext uri="{28A0092B-C50C-407E-A947-70E740481C1C}">
                <a14:useLocalDpi xmlns:a14="http://schemas.microsoft.com/office/drawing/2010/main" val="0"/>
              </a:ext>
            </a:extLst>
          </a:blip>
          <a:srcRect l="44355" t="27465" r="5807" b="15928"/>
          <a:stretch/>
        </p:blipFill>
        <p:spPr>
          <a:xfrm>
            <a:off x="2971800" y="1477567"/>
            <a:ext cx="6836315" cy="4367673"/>
          </a:xfrm>
          <a:prstGeom prst="rect">
            <a:avLst/>
          </a:prstGeom>
        </p:spPr>
      </p:pic>
    </p:spTree>
    <p:extLst>
      <p:ext uri="{BB962C8B-B14F-4D97-AF65-F5344CB8AC3E}">
        <p14:creationId xmlns:p14="http://schemas.microsoft.com/office/powerpoint/2010/main" val="1973913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B5791-DA9F-5697-9E23-604781EA0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4591" y="179386"/>
            <a:ext cx="652609" cy="12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Google Shape;45;p6">
            <a:extLst>
              <a:ext uri="{FF2B5EF4-FFF2-40B4-BE49-F238E27FC236}">
                <a16:creationId xmlns:a16="http://schemas.microsoft.com/office/drawing/2014/main" id="{1016E7D4-FE15-C2A5-4ED5-99362FEB48AB}"/>
              </a:ext>
            </a:extLst>
          </p:cNvPr>
          <p:cNvSpPr/>
          <p:nvPr/>
        </p:nvSpPr>
        <p:spPr>
          <a:xfrm>
            <a:off x="3264309" y="1092375"/>
            <a:ext cx="7620000" cy="36600"/>
          </a:xfrm>
          <a:prstGeom prst="rect">
            <a:avLst/>
          </a:prstGeom>
          <a:solidFill>
            <a:schemeClr val="accent2"/>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5" name="Google Shape;46;p6">
            <a:extLst>
              <a:ext uri="{FF2B5EF4-FFF2-40B4-BE49-F238E27FC236}">
                <a16:creationId xmlns:a16="http://schemas.microsoft.com/office/drawing/2014/main" id="{2158074B-5348-511B-ADBF-F1BBCBF45528}"/>
              </a:ext>
            </a:extLst>
          </p:cNvPr>
          <p:cNvSpPr txBox="1"/>
          <p:nvPr/>
        </p:nvSpPr>
        <p:spPr>
          <a:xfrm>
            <a:off x="2971800" y="630675"/>
            <a:ext cx="7772400" cy="461700"/>
          </a:xfrm>
          <a:prstGeom prst="rect">
            <a:avLst/>
          </a:prstGeom>
          <a:noFill/>
          <a:ln>
            <a:noFill/>
          </a:ln>
        </p:spPr>
        <p:txBody>
          <a:bodyPr spcFirstLastPara="1" wrap="square" lIns="91425" tIns="45700" rIns="91425" bIns="45700" anchor="t" anchorCtr="0">
            <a:noAutofit/>
          </a:bodyPr>
          <a:lstStyle/>
          <a:p>
            <a:pPr marL="342900" indent="-342900" algn="r">
              <a:spcBef>
                <a:spcPts val="0"/>
              </a:spcBef>
              <a:spcAft>
                <a:spcPts val="0"/>
              </a:spcAft>
              <a:buClr>
                <a:srgbClr val="000000"/>
              </a:buClr>
              <a:buSzPts val="2400"/>
            </a:pPr>
            <a:r>
              <a:rPr lang="en-US" sz="2400" dirty="0">
                <a:solidFill>
                  <a:schemeClr val="tx1">
                    <a:lumMod val="95000"/>
                    <a:lumOff val="5000"/>
                  </a:schemeClr>
                </a:solidFill>
                <a:latin typeface="Trebuchet MS"/>
                <a:ea typeface="Trebuchet MS"/>
                <a:cs typeface="Trebuchet MS"/>
                <a:sym typeface="Trebuchet MS"/>
              </a:rPr>
              <a:t>RECALL</a:t>
            </a:r>
          </a:p>
        </p:txBody>
      </p:sp>
      <p:sp>
        <p:nvSpPr>
          <p:cNvPr id="2" name="TextBox 1">
            <a:extLst>
              <a:ext uri="{FF2B5EF4-FFF2-40B4-BE49-F238E27FC236}">
                <a16:creationId xmlns:a16="http://schemas.microsoft.com/office/drawing/2014/main" id="{5872EEC3-8A82-34D7-73E8-397278D8D4BF}"/>
              </a:ext>
            </a:extLst>
          </p:cNvPr>
          <p:cNvSpPr txBox="1"/>
          <p:nvPr/>
        </p:nvSpPr>
        <p:spPr>
          <a:xfrm>
            <a:off x="1622322" y="1514167"/>
            <a:ext cx="10264877" cy="369332"/>
          </a:xfrm>
          <a:prstGeom prst="rect">
            <a:avLst/>
          </a:prstGeom>
          <a:noFill/>
        </p:spPr>
        <p:txBody>
          <a:bodyPr wrap="square" rtlCol="0">
            <a:spAutoFit/>
          </a:bodyPr>
          <a:lstStyle/>
          <a:p>
            <a:r>
              <a:rPr lang="en-US" dirty="0"/>
              <a:t> </a:t>
            </a:r>
            <a:endParaRPr lang="en-IN" dirty="0"/>
          </a:p>
        </p:txBody>
      </p:sp>
      <p:pic>
        <p:nvPicPr>
          <p:cNvPr id="7" name="Picture 6">
            <a:extLst>
              <a:ext uri="{FF2B5EF4-FFF2-40B4-BE49-F238E27FC236}">
                <a16:creationId xmlns:a16="http://schemas.microsoft.com/office/drawing/2014/main" id="{D4836B32-B0E2-8735-FB9B-36D7DEED3853}"/>
              </a:ext>
            </a:extLst>
          </p:cNvPr>
          <p:cNvPicPr>
            <a:picLocks noChangeAspect="1"/>
          </p:cNvPicPr>
          <p:nvPr/>
        </p:nvPicPr>
        <p:blipFill rotWithShape="1">
          <a:blip r:embed="rId3">
            <a:extLst>
              <a:ext uri="{28A0092B-C50C-407E-A947-70E740481C1C}">
                <a14:useLocalDpi xmlns:a14="http://schemas.microsoft.com/office/drawing/2010/main" val="0"/>
              </a:ext>
            </a:extLst>
          </a:blip>
          <a:srcRect l="42648" t="28203" r="9509" b="14906"/>
          <a:stretch/>
        </p:blipFill>
        <p:spPr>
          <a:xfrm>
            <a:off x="3126658" y="1590675"/>
            <a:ext cx="6293891" cy="4209765"/>
          </a:xfrm>
          <a:prstGeom prst="rect">
            <a:avLst/>
          </a:prstGeom>
        </p:spPr>
      </p:pic>
    </p:spTree>
    <p:extLst>
      <p:ext uri="{BB962C8B-B14F-4D97-AF65-F5344CB8AC3E}">
        <p14:creationId xmlns:p14="http://schemas.microsoft.com/office/powerpoint/2010/main" val="3355734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B5791-DA9F-5697-9E23-604781EA0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4591" y="179386"/>
            <a:ext cx="652609" cy="12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Google Shape;45;p6">
            <a:extLst>
              <a:ext uri="{FF2B5EF4-FFF2-40B4-BE49-F238E27FC236}">
                <a16:creationId xmlns:a16="http://schemas.microsoft.com/office/drawing/2014/main" id="{1016E7D4-FE15-C2A5-4ED5-99362FEB48AB}"/>
              </a:ext>
            </a:extLst>
          </p:cNvPr>
          <p:cNvSpPr/>
          <p:nvPr/>
        </p:nvSpPr>
        <p:spPr>
          <a:xfrm>
            <a:off x="3403809" y="803444"/>
            <a:ext cx="7620000" cy="36600"/>
          </a:xfrm>
          <a:prstGeom prst="rect">
            <a:avLst/>
          </a:prstGeom>
          <a:solidFill>
            <a:schemeClr val="accent2"/>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5" name="Google Shape;46;p6">
            <a:extLst>
              <a:ext uri="{FF2B5EF4-FFF2-40B4-BE49-F238E27FC236}">
                <a16:creationId xmlns:a16="http://schemas.microsoft.com/office/drawing/2014/main" id="{2158074B-5348-511B-ADBF-F1BBCBF45528}"/>
              </a:ext>
            </a:extLst>
          </p:cNvPr>
          <p:cNvSpPr txBox="1"/>
          <p:nvPr/>
        </p:nvSpPr>
        <p:spPr>
          <a:xfrm>
            <a:off x="2952135" y="354184"/>
            <a:ext cx="7772400" cy="461700"/>
          </a:xfrm>
          <a:prstGeom prst="rect">
            <a:avLst/>
          </a:prstGeom>
          <a:noFill/>
          <a:ln>
            <a:noFill/>
          </a:ln>
        </p:spPr>
        <p:txBody>
          <a:bodyPr spcFirstLastPara="1" wrap="square" lIns="91425" tIns="45700" rIns="91425" bIns="45700" anchor="t" anchorCtr="0">
            <a:noAutofit/>
          </a:bodyPr>
          <a:lstStyle/>
          <a:p>
            <a:pPr marL="342900" indent="-342900" algn="r">
              <a:spcBef>
                <a:spcPts val="0"/>
              </a:spcBef>
              <a:spcAft>
                <a:spcPts val="0"/>
              </a:spcAft>
              <a:buClr>
                <a:srgbClr val="000000"/>
              </a:buClr>
              <a:buSzPts val="2400"/>
            </a:pPr>
            <a:r>
              <a:rPr lang="en-US" sz="2400" dirty="0">
                <a:solidFill>
                  <a:schemeClr val="tx1">
                    <a:lumMod val="95000"/>
                    <a:lumOff val="5000"/>
                  </a:schemeClr>
                </a:solidFill>
                <a:latin typeface="Trebuchet MS"/>
                <a:ea typeface="Trebuchet MS"/>
                <a:cs typeface="Trebuchet MS"/>
                <a:sym typeface="Trebuchet MS"/>
              </a:rPr>
              <a:t>RECALL</a:t>
            </a:r>
          </a:p>
        </p:txBody>
      </p:sp>
      <p:sp>
        <p:nvSpPr>
          <p:cNvPr id="2" name="TextBox 1">
            <a:extLst>
              <a:ext uri="{FF2B5EF4-FFF2-40B4-BE49-F238E27FC236}">
                <a16:creationId xmlns:a16="http://schemas.microsoft.com/office/drawing/2014/main" id="{5872EEC3-8A82-34D7-73E8-397278D8D4BF}"/>
              </a:ext>
            </a:extLst>
          </p:cNvPr>
          <p:cNvSpPr txBox="1"/>
          <p:nvPr/>
        </p:nvSpPr>
        <p:spPr>
          <a:xfrm>
            <a:off x="1622322" y="1429970"/>
            <a:ext cx="10264877" cy="369332"/>
          </a:xfrm>
          <a:prstGeom prst="rect">
            <a:avLst/>
          </a:prstGeom>
          <a:noFill/>
        </p:spPr>
        <p:txBody>
          <a:bodyPr wrap="square" rtlCol="0">
            <a:spAutoFit/>
          </a:bodyPr>
          <a:lstStyle/>
          <a:p>
            <a:r>
              <a:rPr lang="en-US" dirty="0"/>
              <a:t> </a:t>
            </a:r>
            <a:endParaRPr lang="en-IN" dirty="0"/>
          </a:p>
        </p:txBody>
      </p:sp>
      <p:sp>
        <p:nvSpPr>
          <p:cNvPr id="8" name="TextBox 7">
            <a:extLst>
              <a:ext uri="{FF2B5EF4-FFF2-40B4-BE49-F238E27FC236}">
                <a16:creationId xmlns:a16="http://schemas.microsoft.com/office/drawing/2014/main" id="{F65C5504-F935-858B-641F-5B591E62626C}"/>
              </a:ext>
            </a:extLst>
          </p:cNvPr>
          <p:cNvSpPr txBox="1"/>
          <p:nvPr/>
        </p:nvSpPr>
        <p:spPr>
          <a:xfrm>
            <a:off x="1238865" y="929025"/>
            <a:ext cx="9995726" cy="5663089"/>
          </a:xfrm>
          <a:prstGeom prst="rect">
            <a:avLst/>
          </a:prstGeom>
          <a:noFill/>
        </p:spPr>
        <p:txBody>
          <a:bodyPr wrap="square" rtlCol="0">
            <a:spAutoFit/>
          </a:bodyPr>
          <a:lstStyle/>
          <a:p>
            <a:r>
              <a:rPr lang="en-US" sz="2000" b="1" dirty="0">
                <a:solidFill>
                  <a:schemeClr val="tx1">
                    <a:lumMod val="95000"/>
                    <a:lumOff val="5000"/>
                  </a:schemeClr>
                </a:solidFill>
              </a:rPr>
              <a:t>Previously done in ESA – PHASE 1:</a:t>
            </a:r>
          </a:p>
          <a:p>
            <a:pPr marL="0" indent="0">
              <a:buNone/>
            </a:pPr>
            <a:endParaRPr lang="en-US" sz="1800" dirty="0">
              <a:latin typeface="Söhne"/>
            </a:endParaRPr>
          </a:p>
          <a:p>
            <a:pPr marL="0" indent="0">
              <a:buNone/>
            </a:pPr>
            <a:r>
              <a:rPr lang="en-US" sz="1800" dirty="0">
                <a:latin typeface="Söhne"/>
              </a:rPr>
              <a:t>1.) </a:t>
            </a:r>
            <a:r>
              <a:rPr lang="en-US" sz="1800" b="1" dirty="0">
                <a:latin typeface="Söhne"/>
              </a:rPr>
              <a:t>Color image conversion to grayscale</a:t>
            </a:r>
            <a:r>
              <a:rPr lang="en-US" sz="1800" dirty="0">
                <a:latin typeface="Söhne"/>
              </a:rPr>
              <a:t>: The system first converts the input color image to grayscale, as visual cryptography is generally performed on binary images. The grayscale image is then divided into two shares using a color visual cryptography technique, where each pixel in the original image is represented by a set of sub-pixels in each share. </a:t>
            </a:r>
          </a:p>
          <a:p>
            <a:pPr marL="0" indent="0">
              <a:buNone/>
            </a:pPr>
            <a:r>
              <a:rPr lang="en-US" sz="1800" dirty="0">
                <a:latin typeface="Söhne"/>
              </a:rPr>
              <a:t>2.)</a:t>
            </a:r>
            <a:r>
              <a:rPr lang="en-US" sz="1800" b="0" i="0" dirty="0">
                <a:solidFill>
                  <a:srgbClr val="374151"/>
                </a:solidFill>
                <a:effectLst/>
                <a:latin typeface="Söhne"/>
              </a:rPr>
              <a:t> </a:t>
            </a:r>
            <a:r>
              <a:rPr lang="en-US" sz="1800" b="1" dirty="0">
                <a:solidFill>
                  <a:srgbClr val="374151"/>
                </a:solidFill>
                <a:latin typeface="Söhne"/>
              </a:rPr>
              <a:t>Jarvis H</a:t>
            </a:r>
            <a:r>
              <a:rPr lang="en-US" sz="1800" b="1" i="0" dirty="0">
                <a:solidFill>
                  <a:srgbClr val="374151"/>
                </a:solidFill>
                <a:effectLst/>
                <a:latin typeface="Söhne"/>
              </a:rPr>
              <a:t>alftoning</a:t>
            </a:r>
            <a:r>
              <a:rPr lang="en-US" sz="1800" b="0" i="0" dirty="0">
                <a:solidFill>
                  <a:srgbClr val="374151"/>
                </a:solidFill>
                <a:effectLst/>
                <a:latin typeface="Söhne"/>
              </a:rPr>
              <a:t>: </a:t>
            </a:r>
            <a:r>
              <a:rPr lang="en-US" sz="1800" dirty="0">
                <a:solidFill>
                  <a:srgbClr val="374151"/>
                </a:solidFill>
                <a:latin typeface="Söhne"/>
              </a:rPr>
              <a:t>T</a:t>
            </a:r>
            <a:r>
              <a:rPr lang="en-US" sz="1800" b="0" i="0" dirty="0">
                <a:solidFill>
                  <a:srgbClr val="374151"/>
                </a:solidFill>
                <a:effectLst/>
                <a:latin typeface="Söhne"/>
              </a:rPr>
              <a:t>he filtered shares are passed through </a:t>
            </a:r>
            <a:r>
              <a:rPr lang="en-US" sz="1800" dirty="0">
                <a:solidFill>
                  <a:srgbClr val="374151"/>
                </a:solidFill>
                <a:latin typeface="Söhne"/>
              </a:rPr>
              <a:t>the</a:t>
            </a:r>
            <a:r>
              <a:rPr lang="en-US" sz="1800" b="0" i="0" dirty="0">
                <a:solidFill>
                  <a:srgbClr val="374151"/>
                </a:solidFill>
                <a:effectLst/>
                <a:latin typeface="Söhne"/>
              </a:rPr>
              <a:t> halftoning process. This process helps to enhance the contrast of the image and create a more visually appealing output. The final image is a combination of the shares that have been overlapped, filtered and enhanced.</a:t>
            </a:r>
          </a:p>
          <a:p>
            <a:pPr marL="0" indent="0">
              <a:buNone/>
            </a:pPr>
            <a:r>
              <a:rPr lang="en-US" sz="1800" b="0" i="0" dirty="0">
                <a:solidFill>
                  <a:srgbClr val="374151"/>
                </a:solidFill>
                <a:effectLst/>
                <a:latin typeface="Söhne"/>
              </a:rPr>
              <a:t>3</a:t>
            </a:r>
            <a:r>
              <a:rPr lang="en-US" sz="1800" b="1" i="0" dirty="0">
                <a:solidFill>
                  <a:srgbClr val="374151"/>
                </a:solidFill>
                <a:effectLst/>
                <a:latin typeface="Söhne"/>
              </a:rPr>
              <a:t>.) AES encryption : </a:t>
            </a:r>
            <a:r>
              <a:rPr lang="en-US" sz="1800" b="0" i="0" dirty="0">
                <a:solidFill>
                  <a:srgbClr val="374151"/>
                </a:solidFill>
                <a:effectLst/>
                <a:latin typeface="Söhne"/>
              </a:rPr>
              <a:t>is applied to each share to further enhance the security of the system. AES encryption is a symmetric-key encryption algorithm that uses a key to encrypt and decrypt data. The key used for encryption is kept secret and shared only between the parties involved in the communication. The AES algorithm is a widely used encryption technique that provides robust security for confidential data.</a:t>
            </a:r>
          </a:p>
          <a:p>
            <a:r>
              <a:rPr lang="en-IN" sz="1800" dirty="0">
                <a:solidFill>
                  <a:srgbClr val="1C1C1C"/>
                </a:solidFill>
                <a:latin typeface="Söhne"/>
              </a:rPr>
              <a:t>4.)</a:t>
            </a:r>
            <a:r>
              <a:rPr lang="en-US" sz="1800" b="0" i="0" dirty="0">
                <a:solidFill>
                  <a:srgbClr val="1C1C1C"/>
                </a:solidFill>
                <a:effectLst/>
                <a:latin typeface="Söhne"/>
              </a:rPr>
              <a:t> </a:t>
            </a:r>
            <a:r>
              <a:rPr lang="en-US" sz="1800" b="1" i="0" dirty="0">
                <a:solidFill>
                  <a:srgbClr val="1C1C1C"/>
                </a:solidFill>
                <a:effectLst/>
                <a:latin typeface="Söhne"/>
              </a:rPr>
              <a:t>Adaptive filtering : </a:t>
            </a:r>
            <a:r>
              <a:rPr lang="en-US" sz="1800" b="0" i="0" dirty="0">
                <a:solidFill>
                  <a:srgbClr val="1C1C1C"/>
                </a:solidFill>
                <a:effectLst/>
                <a:latin typeface="Söhne"/>
              </a:rPr>
              <a:t>is applied to each share to enhance the image quality and remove any noise that may have been introduced during the encryption process. Adaptive filtering is a type of image filtering that adjusts the filter parameters based on the local characteristics of the image. This technique is particularly effective in removing noise from images without blurring important details.</a:t>
            </a:r>
          </a:p>
          <a:p>
            <a:endParaRPr lang="en-US" dirty="0"/>
          </a:p>
          <a:p>
            <a:endParaRPr lang="en-IN" dirty="0"/>
          </a:p>
        </p:txBody>
      </p:sp>
    </p:spTree>
    <p:extLst>
      <p:ext uri="{BB962C8B-B14F-4D97-AF65-F5344CB8AC3E}">
        <p14:creationId xmlns:p14="http://schemas.microsoft.com/office/powerpoint/2010/main" val="1417642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B5791-DA9F-5697-9E23-604781EA0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4591" y="179386"/>
            <a:ext cx="652609" cy="12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Google Shape;45;p6">
            <a:extLst>
              <a:ext uri="{FF2B5EF4-FFF2-40B4-BE49-F238E27FC236}">
                <a16:creationId xmlns:a16="http://schemas.microsoft.com/office/drawing/2014/main" id="{1016E7D4-FE15-C2A5-4ED5-99362FEB48AB}"/>
              </a:ext>
            </a:extLst>
          </p:cNvPr>
          <p:cNvSpPr/>
          <p:nvPr/>
        </p:nvSpPr>
        <p:spPr>
          <a:xfrm>
            <a:off x="3264309" y="1092375"/>
            <a:ext cx="7620000" cy="36600"/>
          </a:xfrm>
          <a:prstGeom prst="rect">
            <a:avLst/>
          </a:prstGeom>
          <a:solidFill>
            <a:schemeClr val="accent2"/>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5" name="Google Shape;46;p6">
            <a:extLst>
              <a:ext uri="{FF2B5EF4-FFF2-40B4-BE49-F238E27FC236}">
                <a16:creationId xmlns:a16="http://schemas.microsoft.com/office/drawing/2014/main" id="{2158074B-5348-511B-ADBF-F1BBCBF45528}"/>
              </a:ext>
            </a:extLst>
          </p:cNvPr>
          <p:cNvSpPr txBox="1"/>
          <p:nvPr/>
        </p:nvSpPr>
        <p:spPr>
          <a:xfrm>
            <a:off x="2971800" y="630675"/>
            <a:ext cx="7772400" cy="461700"/>
          </a:xfrm>
          <a:prstGeom prst="rect">
            <a:avLst/>
          </a:prstGeom>
          <a:noFill/>
          <a:ln>
            <a:noFill/>
          </a:ln>
        </p:spPr>
        <p:txBody>
          <a:bodyPr spcFirstLastPara="1" wrap="square" lIns="91425" tIns="45700" rIns="91425" bIns="45700" anchor="t" anchorCtr="0">
            <a:noAutofit/>
          </a:bodyPr>
          <a:lstStyle/>
          <a:p>
            <a:pPr marL="342900" indent="-342900" algn="r">
              <a:spcBef>
                <a:spcPts val="0"/>
              </a:spcBef>
              <a:spcAft>
                <a:spcPts val="0"/>
              </a:spcAft>
              <a:buClr>
                <a:srgbClr val="000000"/>
              </a:buClr>
              <a:buSzPts val="2400"/>
            </a:pPr>
            <a:r>
              <a:rPr lang="en-US" sz="2400" dirty="0">
                <a:solidFill>
                  <a:schemeClr val="tx1">
                    <a:lumMod val="95000"/>
                    <a:lumOff val="5000"/>
                  </a:schemeClr>
                </a:solidFill>
                <a:latin typeface="Trebuchet MS"/>
                <a:ea typeface="Trebuchet MS"/>
                <a:cs typeface="Trebuchet MS"/>
                <a:sym typeface="Trebuchet MS"/>
              </a:rPr>
              <a:t>RECALL</a:t>
            </a:r>
          </a:p>
        </p:txBody>
      </p:sp>
      <p:sp>
        <p:nvSpPr>
          <p:cNvPr id="2" name="TextBox 1">
            <a:extLst>
              <a:ext uri="{FF2B5EF4-FFF2-40B4-BE49-F238E27FC236}">
                <a16:creationId xmlns:a16="http://schemas.microsoft.com/office/drawing/2014/main" id="{5872EEC3-8A82-34D7-73E8-397278D8D4BF}"/>
              </a:ext>
            </a:extLst>
          </p:cNvPr>
          <p:cNvSpPr txBox="1"/>
          <p:nvPr/>
        </p:nvSpPr>
        <p:spPr>
          <a:xfrm>
            <a:off x="1622322" y="1514167"/>
            <a:ext cx="10264877" cy="369332"/>
          </a:xfrm>
          <a:prstGeom prst="rect">
            <a:avLst/>
          </a:prstGeom>
          <a:noFill/>
        </p:spPr>
        <p:txBody>
          <a:bodyPr wrap="square" rtlCol="0">
            <a:spAutoFit/>
          </a:bodyPr>
          <a:lstStyle/>
          <a:p>
            <a:r>
              <a:rPr lang="en-US" dirty="0"/>
              <a:t> </a:t>
            </a:r>
            <a:endParaRPr lang="en-IN" dirty="0"/>
          </a:p>
        </p:txBody>
      </p:sp>
      <p:sp>
        <p:nvSpPr>
          <p:cNvPr id="6" name="TextBox 5">
            <a:extLst>
              <a:ext uri="{FF2B5EF4-FFF2-40B4-BE49-F238E27FC236}">
                <a16:creationId xmlns:a16="http://schemas.microsoft.com/office/drawing/2014/main" id="{0FC9D8B5-18D6-9CFA-FEB5-D41EEC046BB5}"/>
              </a:ext>
            </a:extLst>
          </p:cNvPr>
          <p:cNvSpPr txBox="1"/>
          <p:nvPr/>
        </p:nvSpPr>
        <p:spPr>
          <a:xfrm>
            <a:off x="1622322" y="2009916"/>
            <a:ext cx="9969910" cy="2031325"/>
          </a:xfrm>
          <a:prstGeom prst="rect">
            <a:avLst/>
          </a:prstGeom>
          <a:noFill/>
        </p:spPr>
        <p:txBody>
          <a:bodyPr wrap="square" rtlCol="0">
            <a:spAutoFit/>
          </a:bodyPr>
          <a:lstStyle/>
          <a:p>
            <a:pPr marL="0" indent="0">
              <a:buNone/>
            </a:pPr>
            <a:r>
              <a:rPr lang="en-US" sz="1800" b="0" i="0" dirty="0">
                <a:solidFill>
                  <a:srgbClr val="1C1C1C"/>
                </a:solidFill>
                <a:effectLst/>
                <a:latin typeface="Söhne"/>
              </a:rPr>
              <a:t>The output of the system is two encrypted shares of the original color image, with       enhanced security and improved image quality. These shares can be distributed to the intended recipients who can then use the color visual cryptography technique to reconstruct the original image.</a:t>
            </a:r>
          </a:p>
          <a:p>
            <a:pPr marL="0" indent="0">
              <a:buNone/>
            </a:pPr>
            <a:r>
              <a:rPr lang="en-IN" sz="1800" dirty="0">
                <a:solidFill>
                  <a:srgbClr val="1C1C1C"/>
                </a:solidFill>
                <a:latin typeface="Söhne"/>
              </a:rPr>
              <a:t> </a:t>
            </a:r>
            <a:r>
              <a:rPr lang="en-US" sz="1800" dirty="0">
                <a:solidFill>
                  <a:srgbClr val="1C1C1C"/>
                </a:solidFill>
                <a:latin typeface="Söhne"/>
              </a:rPr>
              <a:t>Overall, the proposed system offers an effective solution for securing and improving the quality of color images using a combination of visual cryptography, AES encryption, and adaptive filtering techniques.</a:t>
            </a:r>
          </a:p>
          <a:p>
            <a:pPr marL="0" indent="0">
              <a:buNone/>
            </a:pPr>
            <a:endParaRPr lang="en-US" sz="1800" dirty="0">
              <a:solidFill>
                <a:srgbClr val="1C1C1C"/>
              </a:solidFill>
              <a:latin typeface="Söhne"/>
            </a:endParaRPr>
          </a:p>
          <a:p>
            <a:endParaRPr lang="en-IN" dirty="0"/>
          </a:p>
        </p:txBody>
      </p:sp>
    </p:spTree>
    <p:extLst>
      <p:ext uri="{BB962C8B-B14F-4D97-AF65-F5344CB8AC3E}">
        <p14:creationId xmlns:p14="http://schemas.microsoft.com/office/powerpoint/2010/main" val="572985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B5791-DA9F-5697-9E23-604781EA0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4591" y="179386"/>
            <a:ext cx="652609" cy="12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Google Shape;45;p6">
            <a:extLst>
              <a:ext uri="{FF2B5EF4-FFF2-40B4-BE49-F238E27FC236}">
                <a16:creationId xmlns:a16="http://schemas.microsoft.com/office/drawing/2014/main" id="{1016E7D4-FE15-C2A5-4ED5-99362FEB48AB}"/>
              </a:ext>
            </a:extLst>
          </p:cNvPr>
          <p:cNvSpPr/>
          <p:nvPr/>
        </p:nvSpPr>
        <p:spPr>
          <a:xfrm>
            <a:off x="3234813" y="1189925"/>
            <a:ext cx="7620000" cy="36600"/>
          </a:xfrm>
          <a:prstGeom prst="rect">
            <a:avLst/>
          </a:prstGeom>
          <a:solidFill>
            <a:schemeClr val="accent2"/>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5" name="Google Shape;46;p6">
            <a:extLst>
              <a:ext uri="{FF2B5EF4-FFF2-40B4-BE49-F238E27FC236}">
                <a16:creationId xmlns:a16="http://schemas.microsoft.com/office/drawing/2014/main" id="{2158074B-5348-511B-ADBF-F1BBCBF45528}"/>
              </a:ext>
            </a:extLst>
          </p:cNvPr>
          <p:cNvSpPr txBox="1"/>
          <p:nvPr/>
        </p:nvSpPr>
        <p:spPr>
          <a:xfrm>
            <a:off x="3082413" y="728225"/>
            <a:ext cx="7772400" cy="461700"/>
          </a:xfrm>
          <a:prstGeom prst="rect">
            <a:avLst/>
          </a:prstGeom>
          <a:noFill/>
          <a:ln>
            <a:noFill/>
          </a:ln>
        </p:spPr>
        <p:txBody>
          <a:bodyPr spcFirstLastPara="1" wrap="square" lIns="91425" tIns="45700" rIns="91425" bIns="45700" anchor="t" anchorCtr="0">
            <a:noAutofit/>
          </a:bodyPr>
          <a:lstStyle/>
          <a:p>
            <a:pPr marL="342900" indent="-342900" algn="r">
              <a:spcBef>
                <a:spcPts val="0"/>
              </a:spcBef>
              <a:spcAft>
                <a:spcPts val="0"/>
              </a:spcAft>
              <a:buClr>
                <a:srgbClr val="000000"/>
              </a:buClr>
              <a:buSzPts val="2400"/>
            </a:pPr>
            <a:r>
              <a:rPr lang="en-US" sz="2400" dirty="0">
                <a:solidFill>
                  <a:schemeClr val="tx1">
                    <a:lumMod val="95000"/>
                    <a:lumOff val="5000"/>
                  </a:schemeClr>
                </a:solidFill>
                <a:latin typeface="Trebuchet MS"/>
                <a:ea typeface="Trebuchet MS"/>
                <a:cs typeface="Trebuchet MS"/>
                <a:sym typeface="Trebuchet MS"/>
              </a:rPr>
              <a:t>Updated Design Details</a:t>
            </a:r>
          </a:p>
        </p:txBody>
      </p:sp>
      <p:sp>
        <p:nvSpPr>
          <p:cNvPr id="6" name="Google Shape;47;p6">
            <a:extLst>
              <a:ext uri="{FF2B5EF4-FFF2-40B4-BE49-F238E27FC236}">
                <a16:creationId xmlns:a16="http://schemas.microsoft.com/office/drawing/2014/main" id="{770A95A8-4351-9D1C-5CF6-0E19E9DB34E2}"/>
              </a:ext>
            </a:extLst>
          </p:cNvPr>
          <p:cNvSpPr txBox="1"/>
          <p:nvPr/>
        </p:nvSpPr>
        <p:spPr>
          <a:xfrm>
            <a:off x="1002891" y="1620403"/>
            <a:ext cx="10439400" cy="3647768"/>
          </a:xfrm>
          <a:prstGeom prst="rect">
            <a:avLst/>
          </a:prstGeom>
          <a:noFill/>
          <a:ln>
            <a:noFill/>
          </a:ln>
        </p:spPr>
        <p:txBody>
          <a:bodyPr spcFirstLastPara="1" wrap="square" lIns="91425" tIns="45700" rIns="91425" bIns="45700" anchor="ctr" anchorCtr="0">
            <a:noAutofit/>
          </a:bodyPr>
          <a:lstStyle/>
          <a:p>
            <a:pPr marL="457200" algn="just">
              <a:spcBef>
                <a:spcPts val="480"/>
              </a:spcBef>
              <a:spcAft>
                <a:spcPts val="0"/>
              </a:spcAft>
            </a:pPr>
            <a:endParaRPr lang="en-US" sz="2400" dirty="0">
              <a:solidFill>
                <a:srgbClr val="0033CC"/>
              </a:solidFill>
              <a:latin typeface="Trebuchet MS"/>
            </a:endParaRPr>
          </a:p>
        </p:txBody>
      </p:sp>
      <p:pic>
        <p:nvPicPr>
          <p:cNvPr id="7" name="Picture 6">
            <a:extLst>
              <a:ext uri="{FF2B5EF4-FFF2-40B4-BE49-F238E27FC236}">
                <a16:creationId xmlns:a16="http://schemas.microsoft.com/office/drawing/2014/main" id="{2194E7A4-13F8-E8C4-B8B0-A3B37A46628D}"/>
              </a:ext>
            </a:extLst>
          </p:cNvPr>
          <p:cNvPicPr>
            <a:picLocks noChangeAspect="1"/>
          </p:cNvPicPr>
          <p:nvPr/>
        </p:nvPicPr>
        <p:blipFill rotWithShape="1">
          <a:blip r:embed="rId3">
            <a:extLst>
              <a:ext uri="{28A0092B-C50C-407E-A947-70E740481C1C}">
                <a14:useLocalDpi xmlns:a14="http://schemas.microsoft.com/office/drawing/2010/main" val="0"/>
              </a:ext>
            </a:extLst>
          </a:blip>
          <a:srcRect l="25283" t="25021" r="25241" b="14839"/>
          <a:stretch/>
        </p:blipFill>
        <p:spPr>
          <a:xfrm>
            <a:off x="3401961" y="1816044"/>
            <a:ext cx="6189408" cy="4124457"/>
          </a:xfrm>
          <a:prstGeom prst="rect">
            <a:avLst/>
          </a:prstGeom>
        </p:spPr>
      </p:pic>
    </p:spTree>
    <p:extLst>
      <p:ext uri="{BB962C8B-B14F-4D97-AF65-F5344CB8AC3E}">
        <p14:creationId xmlns:p14="http://schemas.microsoft.com/office/powerpoint/2010/main" val="1685196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B5791-DA9F-5697-9E23-604781EA0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4591" y="179386"/>
            <a:ext cx="652609" cy="12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Google Shape;45;p6">
            <a:extLst>
              <a:ext uri="{FF2B5EF4-FFF2-40B4-BE49-F238E27FC236}">
                <a16:creationId xmlns:a16="http://schemas.microsoft.com/office/drawing/2014/main" id="{1016E7D4-FE15-C2A5-4ED5-99362FEB48AB}"/>
              </a:ext>
            </a:extLst>
          </p:cNvPr>
          <p:cNvSpPr/>
          <p:nvPr/>
        </p:nvSpPr>
        <p:spPr>
          <a:xfrm>
            <a:off x="3234813" y="1189925"/>
            <a:ext cx="7620000" cy="36600"/>
          </a:xfrm>
          <a:prstGeom prst="rect">
            <a:avLst/>
          </a:prstGeom>
          <a:solidFill>
            <a:schemeClr val="accent2"/>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5" name="Google Shape;46;p6">
            <a:extLst>
              <a:ext uri="{FF2B5EF4-FFF2-40B4-BE49-F238E27FC236}">
                <a16:creationId xmlns:a16="http://schemas.microsoft.com/office/drawing/2014/main" id="{2158074B-5348-511B-ADBF-F1BBCBF45528}"/>
              </a:ext>
            </a:extLst>
          </p:cNvPr>
          <p:cNvSpPr txBox="1"/>
          <p:nvPr/>
        </p:nvSpPr>
        <p:spPr>
          <a:xfrm>
            <a:off x="3082413" y="728225"/>
            <a:ext cx="7772400" cy="461700"/>
          </a:xfrm>
          <a:prstGeom prst="rect">
            <a:avLst/>
          </a:prstGeom>
          <a:noFill/>
          <a:ln>
            <a:noFill/>
          </a:ln>
        </p:spPr>
        <p:txBody>
          <a:bodyPr spcFirstLastPara="1" wrap="square" lIns="91425" tIns="45700" rIns="91425" bIns="45700" anchor="t" anchorCtr="0">
            <a:noAutofit/>
          </a:bodyPr>
          <a:lstStyle/>
          <a:p>
            <a:pPr marL="342900" indent="-342900" algn="r">
              <a:spcBef>
                <a:spcPts val="0"/>
              </a:spcBef>
              <a:spcAft>
                <a:spcPts val="0"/>
              </a:spcAft>
              <a:buClr>
                <a:srgbClr val="000000"/>
              </a:buClr>
              <a:buSzPts val="2400"/>
            </a:pPr>
            <a:r>
              <a:rPr lang="en-US" sz="2400" dirty="0">
                <a:solidFill>
                  <a:schemeClr val="tx1">
                    <a:lumMod val="95000"/>
                    <a:lumOff val="5000"/>
                  </a:schemeClr>
                </a:solidFill>
                <a:latin typeface="Trebuchet MS"/>
                <a:ea typeface="Trebuchet MS"/>
                <a:cs typeface="Trebuchet MS"/>
                <a:sym typeface="Trebuchet MS"/>
              </a:rPr>
              <a:t>Updated Design Details</a:t>
            </a:r>
          </a:p>
        </p:txBody>
      </p:sp>
      <p:sp>
        <p:nvSpPr>
          <p:cNvPr id="2" name="TextBox 1">
            <a:extLst>
              <a:ext uri="{FF2B5EF4-FFF2-40B4-BE49-F238E27FC236}">
                <a16:creationId xmlns:a16="http://schemas.microsoft.com/office/drawing/2014/main" id="{41B12B0E-07EF-9AAB-ABB2-4ADD17710463}"/>
              </a:ext>
            </a:extLst>
          </p:cNvPr>
          <p:cNvSpPr txBox="1"/>
          <p:nvPr/>
        </p:nvSpPr>
        <p:spPr>
          <a:xfrm>
            <a:off x="1356852" y="1387750"/>
            <a:ext cx="10373032" cy="5016758"/>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Söhne"/>
              </a:rPr>
              <a:t>This project focuses on the enhancement of image quality in the context of visual cryptography, a technique for securing and sharing sensitive images. </a:t>
            </a:r>
          </a:p>
          <a:p>
            <a:pPr marL="342900" indent="-342900">
              <a:buFont typeface="Arial" panose="020B0604020202020204" pitchFamily="34" charset="0"/>
              <a:buChar char="•"/>
            </a:pPr>
            <a:r>
              <a:rPr lang="en-US" sz="2000" dirty="0">
                <a:latin typeface="Söhne"/>
              </a:rPr>
              <a:t>The process involves several key steps: starting with an input image, splitting it into its Red, Green, and Blue (RGB) channels, and then applying the Floyd-Steinberg dithering technique to reduce colors and create binary representations of each channel.</a:t>
            </a:r>
          </a:p>
          <a:p>
            <a:pPr marL="342900" indent="-342900">
              <a:buFont typeface="Arial" panose="020B0604020202020204" pitchFamily="34" charset="0"/>
              <a:buChar char="•"/>
            </a:pPr>
            <a:r>
              <a:rPr lang="en-US" sz="2000" dirty="0">
                <a:latin typeface="Söhne"/>
              </a:rPr>
              <a:t> These binary images are further transformed into shares through methods like reverse XORing. To ensure security, AES encryption is applied to the shares. </a:t>
            </a:r>
          </a:p>
          <a:p>
            <a:pPr marL="342900" indent="-342900">
              <a:buFont typeface="Arial" panose="020B0604020202020204" pitchFamily="34" charset="0"/>
              <a:buChar char="•"/>
            </a:pPr>
            <a:r>
              <a:rPr lang="en-US" sz="2000" dirty="0">
                <a:latin typeface="Söhne"/>
              </a:rPr>
              <a:t>The recipient combines these shares through XORing to reconstruct the original image, which may still lack optimal quality. </a:t>
            </a:r>
          </a:p>
          <a:p>
            <a:pPr marL="342900" indent="-342900">
              <a:buFont typeface="Arial" panose="020B0604020202020204" pitchFamily="34" charset="0"/>
              <a:buChar char="•"/>
            </a:pPr>
            <a:r>
              <a:rPr lang="en-US" sz="2000" dirty="0">
                <a:latin typeface="Söhne"/>
              </a:rPr>
              <a:t>To address this, adaptive filters, including local noise filters, Gaussian filters, and Laplacian filters, are used to enhance the combined image's quality. </a:t>
            </a:r>
          </a:p>
          <a:p>
            <a:pPr marL="342900" indent="-342900">
              <a:buFont typeface="Arial" panose="020B0604020202020204" pitchFamily="34" charset="0"/>
              <a:buChar char="•"/>
            </a:pPr>
            <a:r>
              <a:rPr lang="en-US" sz="2000" dirty="0">
                <a:latin typeface="Söhne"/>
              </a:rPr>
              <a:t>Finally, the project assesses the results using various image quality metrics like Mean Squared Error (MSE), Peak Signal-to-Noise Ratio (PSNR), Mean Difference (MD), Normalized Absolute Error (NAE), and Structural Similarity Index (SSIM). </a:t>
            </a:r>
          </a:p>
          <a:p>
            <a:pPr marL="342900" indent="-342900">
              <a:buFont typeface="Arial" panose="020B0604020202020204" pitchFamily="34" charset="0"/>
              <a:buChar char="•"/>
            </a:pPr>
            <a:r>
              <a:rPr lang="en-US" sz="2000" dirty="0">
                <a:latin typeface="Söhne"/>
              </a:rPr>
              <a:t>This comprehensive approach aims to improve the overall quality and security of visual cryptography-based image sharing.</a:t>
            </a:r>
            <a:endParaRPr lang="en-IN" sz="2000" dirty="0">
              <a:latin typeface="Söhne"/>
            </a:endParaRPr>
          </a:p>
        </p:txBody>
      </p:sp>
    </p:spTree>
    <p:extLst>
      <p:ext uri="{BB962C8B-B14F-4D97-AF65-F5344CB8AC3E}">
        <p14:creationId xmlns:p14="http://schemas.microsoft.com/office/powerpoint/2010/main" val="4267388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B5791-DA9F-5697-9E23-604781EA0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4591" y="179386"/>
            <a:ext cx="652609" cy="12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Google Shape;45;p6">
            <a:extLst>
              <a:ext uri="{FF2B5EF4-FFF2-40B4-BE49-F238E27FC236}">
                <a16:creationId xmlns:a16="http://schemas.microsoft.com/office/drawing/2014/main" id="{3C14014A-4BA5-17CA-94A7-3DE1717EBA59}"/>
              </a:ext>
            </a:extLst>
          </p:cNvPr>
          <p:cNvSpPr/>
          <p:nvPr/>
        </p:nvSpPr>
        <p:spPr>
          <a:xfrm>
            <a:off x="3048000" y="1019678"/>
            <a:ext cx="7620000" cy="36600"/>
          </a:xfrm>
          <a:prstGeom prst="rect">
            <a:avLst/>
          </a:prstGeom>
          <a:solidFill>
            <a:schemeClr val="accent2"/>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5" name="Google Shape;53;p7">
            <a:extLst>
              <a:ext uri="{FF2B5EF4-FFF2-40B4-BE49-F238E27FC236}">
                <a16:creationId xmlns:a16="http://schemas.microsoft.com/office/drawing/2014/main" id="{EAB00E88-D075-F08A-42E5-7B9744129659}"/>
              </a:ext>
            </a:extLst>
          </p:cNvPr>
          <p:cNvSpPr txBox="1"/>
          <p:nvPr/>
        </p:nvSpPr>
        <p:spPr>
          <a:xfrm>
            <a:off x="2807110" y="552718"/>
            <a:ext cx="7772400" cy="461700"/>
          </a:xfrm>
          <a:prstGeom prst="rect">
            <a:avLst/>
          </a:prstGeom>
          <a:noFill/>
          <a:ln>
            <a:noFill/>
          </a:ln>
        </p:spPr>
        <p:txBody>
          <a:bodyPr spcFirstLastPara="1" wrap="square" lIns="91425" tIns="45700" rIns="91425" bIns="45700" anchor="t" anchorCtr="0">
            <a:noAutofit/>
          </a:bodyPr>
          <a:lstStyle/>
          <a:p>
            <a:pPr marL="342900" indent="-342900" algn="r"/>
            <a:r>
              <a:rPr lang="en-US" sz="2400" dirty="0">
                <a:solidFill>
                  <a:schemeClr val="tx1">
                    <a:lumMod val="95000"/>
                    <a:lumOff val="5000"/>
                  </a:schemeClr>
                </a:solidFill>
                <a:latin typeface="Trebuchet MS"/>
                <a:ea typeface="Trebuchet MS"/>
                <a:cs typeface="Trebuchet MS"/>
                <a:sym typeface="Trebuchet MS"/>
              </a:rPr>
              <a:t>Updated Design Details</a:t>
            </a:r>
          </a:p>
          <a:p>
            <a:pPr marL="342900" indent="-342900" algn="r">
              <a:spcBef>
                <a:spcPts val="0"/>
              </a:spcBef>
              <a:spcAft>
                <a:spcPts val="0"/>
              </a:spcAft>
            </a:pPr>
            <a:endParaRPr lang="en-US" sz="2400" dirty="0"/>
          </a:p>
        </p:txBody>
      </p:sp>
      <p:sp>
        <p:nvSpPr>
          <p:cNvPr id="7" name="TextBox 6">
            <a:extLst>
              <a:ext uri="{FF2B5EF4-FFF2-40B4-BE49-F238E27FC236}">
                <a16:creationId xmlns:a16="http://schemas.microsoft.com/office/drawing/2014/main" id="{C95B6BF4-9BE3-D617-1A44-8379B5C0276E}"/>
              </a:ext>
            </a:extLst>
          </p:cNvPr>
          <p:cNvSpPr txBox="1"/>
          <p:nvPr/>
        </p:nvSpPr>
        <p:spPr>
          <a:xfrm>
            <a:off x="1002890" y="1202678"/>
            <a:ext cx="10559845" cy="1261884"/>
          </a:xfrm>
          <a:prstGeom prst="rect">
            <a:avLst/>
          </a:prstGeom>
          <a:noFill/>
        </p:spPr>
        <p:txBody>
          <a:bodyPr wrap="square" rtlCol="0">
            <a:spAutoFit/>
          </a:bodyPr>
          <a:lstStyle/>
          <a:p>
            <a:r>
              <a:rPr lang="en-US" sz="1900" b="1" dirty="0">
                <a:solidFill>
                  <a:schemeClr val="tx1">
                    <a:lumMod val="95000"/>
                    <a:lumOff val="5000"/>
                  </a:schemeClr>
                </a:solidFill>
                <a:latin typeface="Söhne"/>
              </a:rPr>
              <a:t>1.) Sending Input Image </a:t>
            </a:r>
            <a:r>
              <a:rPr lang="en-US" sz="1900" dirty="0">
                <a:solidFill>
                  <a:schemeClr val="tx1">
                    <a:lumMod val="95000"/>
                    <a:lumOff val="5000"/>
                  </a:schemeClr>
                </a:solidFill>
                <a:latin typeface="Söhne"/>
              </a:rPr>
              <a:t>- The</a:t>
            </a:r>
            <a:r>
              <a:rPr lang="en-US" sz="1900" b="0" i="0" dirty="0">
                <a:solidFill>
                  <a:schemeClr val="tx1">
                    <a:lumMod val="95000"/>
                    <a:lumOff val="5000"/>
                  </a:schemeClr>
                </a:solidFill>
                <a:effectLst/>
                <a:latin typeface="Söhne"/>
              </a:rPr>
              <a:t> project begins with an input image, which is typically a sensitive or confidential image that needs to be securely shared.</a:t>
            </a:r>
          </a:p>
          <a:p>
            <a:pPr algn="l"/>
            <a:endParaRPr lang="en-US" sz="1900" b="0" i="0" dirty="0">
              <a:solidFill>
                <a:schemeClr val="tx1">
                  <a:lumMod val="95000"/>
                  <a:lumOff val="5000"/>
                </a:schemeClr>
              </a:solidFill>
              <a:effectLst/>
              <a:latin typeface="Söhne"/>
            </a:endParaRPr>
          </a:p>
          <a:p>
            <a:endParaRPr lang="en-US" sz="1900" b="1" i="0" dirty="0">
              <a:solidFill>
                <a:schemeClr val="tx1">
                  <a:lumMod val="95000"/>
                  <a:lumOff val="5000"/>
                </a:schemeClr>
              </a:solidFill>
              <a:effectLst/>
              <a:latin typeface="Söhne"/>
            </a:endParaRPr>
          </a:p>
        </p:txBody>
      </p:sp>
      <p:pic>
        <p:nvPicPr>
          <p:cNvPr id="9" name="Picture 8">
            <a:extLst>
              <a:ext uri="{FF2B5EF4-FFF2-40B4-BE49-F238E27FC236}">
                <a16:creationId xmlns:a16="http://schemas.microsoft.com/office/drawing/2014/main" id="{BC8B3DD6-C0CE-FB3D-8A29-B3E7202F95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2837" y="2265652"/>
            <a:ext cx="3903407" cy="2927555"/>
          </a:xfrm>
          <a:prstGeom prst="rect">
            <a:avLst/>
          </a:prstGeom>
        </p:spPr>
      </p:pic>
      <p:sp>
        <p:nvSpPr>
          <p:cNvPr id="10" name="TextBox 9">
            <a:extLst>
              <a:ext uri="{FF2B5EF4-FFF2-40B4-BE49-F238E27FC236}">
                <a16:creationId xmlns:a16="http://schemas.microsoft.com/office/drawing/2014/main" id="{AD64DF8F-E77E-6E85-2EB4-E28B13AF7E13}"/>
              </a:ext>
            </a:extLst>
          </p:cNvPr>
          <p:cNvSpPr txBox="1"/>
          <p:nvPr/>
        </p:nvSpPr>
        <p:spPr>
          <a:xfrm>
            <a:off x="5417574" y="5285990"/>
            <a:ext cx="3165987" cy="369332"/>
          </a:xfrm>
          <a:prstGeom prst="rect">
            <a:avLst/>
          </a:prstGeom>
          <a:noFill/>
        </p:spPr>
        <p:txBody>
          <a:bodyPr wrap="square" rtlCol="0">
            <a:spAutoFit/>
          </a:bodyPr>
          <a:lstStyle/>
          <a:p>
            <a:r>
              <a:rPr lang="en-US" dirty="0"/>
              <a:t>Original Input Image</a:t>
            </a:r>
          </a:p>
        </p:txBody>
      </p:sp>
    </p:spTree>
    <p:extLst>
      <p:ext uri="{BB962C8B-B14F-4D97-AF65-F5344CB8AC3E}">
        <p14:creationId xmlns:p14="http://schemas.microsoft.com/office/powerpoint/2010/main" val="1454387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B5791-DA9F-5697-9E23-604781EA0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4591" y="179386"/>
            <a:ext cx="652609" cy="12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Google Shape;45;p6">
            <a:extLst>
              <a:ext uri="{FF2B5EF4-FFF2-40B4-BE49-F238E27FC236}">
                <a16:creationId xmlns:a16="http://schemas.microsoft.com/office/drawing/2014/main" id="{1016E7D4-FE15-C2A5-4ED5-99362FEB48AB}"/>
              </a:ext>
            </a:extLst>
          </p:cNvPr>
          <p:cNvSpPr/>
          <p:nvPr/>
        </p:nvSpPr>
        <p:spPr>
          <a:xfrm>
            <a:off x="3234813" y="1189925"/>
            <a:ext cx="7620000" cy="36600"/>
          </a:xfrm>
          <a:prstGeom prst="rect">
            <a:avLst/>
          </a:prstGeom>
          <a:solidFill>
            <a:schemeClr val="accent2"/>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5" name="Google Shape;46;p6">
            <a:extLst>
              <a:ext uri="{FF2B5EF4-FFF2-40B4-BE49-F238E27FC236}">
                <a16:creationId xmlns:a16="http://schemas.microsoft.com/office/drawing/2014/main" id="{2158074B-5348-511B-ADBF-F1BBCBF45528}"/>
              </a:ext>
            </a:extLst>
          </p:cNvPr>
          <p:cNvSpPr txBox="1"/>
          <p:nvPr/>
        </p:nvSpPr>
        <p:spPr>
          <a:xfrm>
            <a:off x="3082413" y="728225"/>
            <a:ext cx="7772400" cy="461700"/>
          </a:xfrm>
          <a:prstGeom prst="rect">
            <a:avLst/>
          </a:prstGeom>
          <a:noFill/>
          <a:ln>
            <a:noFill/>
          </a:ln>
        </p:spPr>
        <p:txBody>
          <a:bodyPr spcFirstLastPara="1" wrap="square" lIns="91425" tIns="45700" rIns="91425" bIns="45700" anchor="t" anchorCtr="0">
            <a:noAutofit/>
          </a:bodyPr>
          <a:lstStyle/>
          <a:p>
            <a:pPr marL="342900" indent="-342900" algn="r">
              <a:spcBef>
                <a:spcPts val="0"/>
              </a:spcBef>
              <a:spcAft>
                <a:spcPts val="0"/>
              </a:spcAft>
              <a:buClr>
                <a:srgbClr val="000000"/>
              </a:buClr>
              <a:buSzPts val="2400"/>
            </a:pPr>
            <a:r>
              <a:rPr lang="en-US" sz="2400" dirty="0">
                <a:solidFill>
                  <a:schemeClr val="tx1">
                    <a:lumMod val="95000"/>
                    <a:lumOff val="5000"/>
                  </a:schemeClr>
                </a:solidFill>
                <a:latin typeface="Trebuchet MS"/>
                <a:ea typeface="Trebuchet MS"/>
                <a:cs typeface="Trebuchet MS"/>
                <a:sym typeface="Trebuchet MS"/>
              </a:rPr>
              <a:t>Updated Design Details</a:t>
            </a:r>
          </a:p>
        </p:txBody>
      </p:sp>
      <p:sp>
        <p:nvSpPr>
          <p:cNvPr id="6" name="Google Shape;47;p6">
            <a:extLst>
              <a:ext uri="{FF2B5EF4-FFF2-40B4-BE49-F238E27FC236}">
                <a16:creationId xmlns:a16="http://schemas.microsoft.com/office/drawing/2014/main" id="{770A95A8-4351-9D1C-5CF6-0E19E9DB34E2}"/>
              </a:ext>
            </a:extLst>
          </p:cNvPr>
          <p:cNvSpPr txBox="1"/>
          <p:nvPr/>
        </p:nvSpPr>
        <p:spPr>
          <a:xfrm>
            <a:off x="1002891" y="1620403"/>
            <a:ext cx="10439400" cy="3647768"/>
          </a:xfrm>
          <a:prstGeom prst="rect">
            <a:avLst/>
          </a:prstGeom>
          <a:noFill/>
          <a:ln>
            <a:noFill/>
          </a:ln>
        </p:spPr>
        <p:txBody>
          <a:bodyPr spcFirstLastPara="1" wrap="square" lIns="91425" tIns="45700" rIns="91425" bIns="45700" anchor="ctr" anchorCtr="0">
            <a:noAutofit/>
          </a:bodyPr>
          <a:lstStyle/>
          <a:p>
            <a:pPr marL="457200" algn="just">
              <a:spcBef>
                <a:spcPts val="480"/>
              </a:spcBef>
              <a:spcAft>
                <a:spcPts val="0"/>
              </a:spcAft>
            </a:pPr>
            <a:endParaRPr lang="en-US" sz="2400" dirty="0">
              <a:solidFill>
                <a:srgbClr val="0033CC"/>
              </a:solidFill>
              <a:latin typeface="Trebuchet MS"/>
            </a:endParaRPr>
          </a:p>
        </p:txBody>
      </p:sp>
      <p:sp>
        <p:nvSpPr>
          <p:cNvPr id="2" name="TextBox 1">
            <a:extLst>
              <a:ext uri="{FF2B5EF4-FFF2-40B4-BE49-F238E27FC236}">
                <a16:creationId xmlns:a16="http://schemas.microsoft.com/office/drawing/2014/main" id="{B4E2B4D3-B11C-DEDA-DF5E-0A553D1ABCC3}"/>
              </a:ext>
            </a:extLst>
          </p:cNvPr>
          <p:cNvSpPr txBox="1"/>
          <p:nvPr/>
        </p:nvSpPr>
        <p:spPr>
          <a:xfrm>
            <a:off x="893507" y="1422578"/>
            <a:ext cx="10658167" cy="4801314"/>
          </a:xfrm>
          <a:prstGeom prst="rect">
            <a:avLst/>
          </a:prstGeom>
          <a:noFill/>
        </p:spPr>
        <p:txBody>
          <a:bodyPr wrap="square" rtlCol="0">
            <a:spAutoFit/>
          </a:bodyPr>
          <a:lstStyle/>
          <a:p>
            <a:pPr algn="l"/>
            <a:r>
              <a:rPr lang="en-US" b="1" dirty="0">
                <a:solidFill>
                  <a:schemeClr val="tx1">
                    <a:lumMod val="95000"/>
                    <a:lumOff val="5000"/>
                  </a:schemeClr>
                </a:solidFill>
                <a:latin typeface="Söhne"/>
              </a:rPr>
              <a:t>2.) </a:t>
            </a:r>
            <a:r>
              <a:rPr lang="en-US" b="1" i="0" dirty="0">
                <a:solidFill>
                  <a:schemeClr val="tx1">
                    <a:lumMod val="95000"/>
                    <a:lumOff val="5000"/>
                  </a:schemeClr>
                </a:solidFill>
                <a:effectLst/>
                <a:latin typeface="Söhne"/>
              </a:rPr>
              <a:t> Splitting Image into RGB Channel - </a:t>
            </a:r>
            <a:r>
              <a:rPr lang="en-US" b="0" i="0" dirty="0">
                <a:solidFill>
                  <a:schemeClr val="tx1">
                    <a:lumMod val="95000"/>
                    <a:lumOff val="5000"/>
                  </a:schemeClr>
                </a:solidFill>
                <a:effectLst/>
                <a:latin typeface="Söhne"/>
              </a:rPr>
              <a:t>The input image is split into its three primary color channels: Red, Green, and Blue (RGB). Separating the image into these channels allows you to process each color component independently, which can be beneficial for certain image processing operations.</a:t>
            </a:r>
          </a:p>
          <a:p>
            <a:pPr algn="l">
              <a:buFont typeface="Arial" panose="020B0604020202020204" pitchFamily="34" charset="0"/>
              <a:buChar char="•"/>
            </a:pPr>
            <a:endParaRPr lang="en-US" dirty="0">
              <a:solidFill>
                <a:schemeClr val="tx1">
                  <a:lumMod val="95000"/>
                  <a:lumOff val="5000"/>
                </a:schemeClr>
              </a:solidFill>
              <a:latin typeface="Söhne"/>
            </a:endParaRPr>
          </a:p>
          <a:p>
            <a:pPr algn="l">
              <a:buFont typeface="Arial" panose="020B0604020202020204" pitchFamily="34" charset="0"/>
              <a:buChar char="•"/>
            </a:pPr>
            <a:endParaRPr lang="en-US" b="0" i="0" dirty="0">
              <a:solidFill>
                <a:schemeClr val="tx1">
                  <a:lumMod val="95000"/>
                  <a:lumOff val="5000"/>
                </a:schemeClr>
              </a:solidFill>
              <a:effectLst/>
              <a:latin typeface="Söhne"/>
            </a:endParaRPr>
          </a:p>
          <a:p>
            <a:pPr algn="l">
              <a:buFont typeface="Arial" panose="020B0604020202020204" pitchFamily="34" charset="0"/>
              <a:buChar char="•"/>
            </a:pPr>
            <a:endParaRPr lang="en-US" dirty="0">
              <a:solidFill>
                <a:schemeClr val="tx1">
                  <a:lumMod val="95000"/>
                  <a:lumOff val="5000"/>
                </a:schemeClr>
              </a:solidFill>
              <a:latin typeface="Söhne"/>
            </a:endParaRPr>
          </a:p>
          <a:p>
            <a:pPr algn="l">
              <a:buFont typeface="Arial" panose="020B0604020202020204" pitchFamily="34" charset="0"/>
              <a:buChar char="•"/>
            </a:pPr>
            <a:endParaRPr lang="en-US" b="0" i="0" dirty="0">
              <a:solidFill>
                <a:schemeClr val="tx1">
                  <a:lumMod val="95000"/>
                  <a:lumOff val="5000"/>
                </a:schemeClr>
              </a:solidFill>
              <a:effectLst/>
              <a:latin typeface="Söhne"/>
            </a:endParaRPr>
          </a:p>
          <a:p>
            <a:pPr algn="l">
              <a:buFont typeface="Arial" panose="020B0604020202020204" pitchFamily="34" charset="0"/>
              <a:buChar char="•"/>
            </a:pPr>
            <a:endParaRPr lang="en-US" dirty="0">
              <a:solidFill>
                <a:schemeClr val="tx1">
                  <a:lumMod val="95000"/>
                  <a:lumOff val="5000"/>
                </a:schemeClr>
              </a:solidFill>
              <a:latin typeface="Söhne"/>
            </a:endParaRPr>
          </a:p>
          <a:p>
            <a:pPr algn="l">
              <a:buFont typeface="Arial" panose="020B0604020202020204" pitchFamily="34" charset="0"/>
              <a:buChar char="•"/>
            </a:pPr>
            <a:endParaRPr lang="en-US" b="0" i="0" dirty="0">
              <a:solidFill>
                <a:schemeClr val="tx1">
                  <a:lumMod val="95000"/>
                  <a:lumOff val="5000"/>
                </a:schemeClr>
              </a:solidFill>
              <a:effectLst/>
              <a:latin typeface="Söhne"/>
            </a:endParaRPr>
          </a:p>
          <a:p>
            <a:pPr algn="l">
              <a:buFont typeface="Arial" panose="020B0604020202020204" pitchFamily="34" charset="0"/>
              <a:buChar char="•"/>
            </a:pPr>
            <a:endParaRPr lang="en-US" dirty="0">
              <a:solidFill>
                <a:schemeClr val="tx1">
                  <a:lumMod val="95000"/>
                  <a:lumOff val="5000"/>
                </a:schemeClr>
              </a:solidFill>
              <a:latin typeface="Söhne"/>
            </a:endParaRPr>
          </a:p>
          <a:p>
            <a:pPr algn="l">
              <a:buFont typeface="Arial" panose="020B0604020202020204" pitchFamily="34" charset="0"/>
              <a:buChar char="•"/>
            </a:pPr>
            <a:endParaRPr lang="en-US" b="0" i="0" dirty="0">
              <a:solidFill>
                <a:schemeClr val="tx1">
                  <a:lumMod val="95000"/>
                  <a:lumOff val="5000"/>
                </a:schemeClr>
              </a:solidFill>
              <a:effectLst/>
              <a:latin typeface="Söhne"/>
            </a:endParaRPr>
          </a:p>
          <a:p>
            <a:pPr algn="l">
              <a:buFont typeface="Arial" panose="020B0604020202020204" pitchFamily="34" charset="0"/>
              <a:buChar char="•"/>
            </a:pPr>
            <a:endParaRPr lang="en-US" dirty="0">
              <a:solidFill>
                <a:schemeClr val="tx1">
                  <a:lumMod val="95000"/>
                  <a:lumOff val="5000"/>
                </a:schemeClr>
              </a:solidFill>
              <a:latin typeface="Söhne"/>
            </a:endParaRPr>
          </a:p>
          <a:p>
            <a:pPr algn="l">
              <a:buFont typeface="Arial" panose="020B0604020202020204" pitchFamily="34" charset="0"/>
              <a:buChar char="•"/>
            </a:pPr>
            <a:endParaRPr lang="en-US" b="0" i="0" dirty="0">
              <a:solidFill>
                <a:schemeClr val="tx1">
                  <a:lumMod val="95000"/>
                  <a:lumOff val="5000"/>
                </a:schemeClr>
              </a:solidFill>
              <a:effectLst/>
              <a:latin typeface="Söhne"/>
            </a:endParaRPr>
          </a:p>
          <a:p>
            <a:pPr algn="l">
              <a:buFont typeface="Arial" panose="020B0604020202020204" pitchFamily="34" charset="0"/>
              <a:buChar char="•"/>
            </a:pPr>
            <a:endParaRPr lang="en-US" dirty="0">
              <a:solidFill>
                <a:schemeClr val="tx1">
                  <a:lumMod val="95000"/>
                  <a:lumOff val="5000"/>
                </a:schemeClr>
              </a:solidFill>
              <a:latin typeface="Söhne"/>
            </a:endParaRPr>
          </a:p>
          <a:p>
            <a:pPr algn="l">
              <a:buFont typeface="Arial" panose="020B0604020202020204" pitchFamily="34" charset="0"/>
              <a:buChar char="•"/>
            </a:pPr>
            <a:endParaRPr lang="en-US" b="0" i="0" dirty="0">
              <a:solidFill>
                <a:schemeClr val="tx1">
                  <a:lumMod val="95000"/>
                  <a:lumOff val="5000"/>
                </a:schemeClr>
              </a:solidFill>
              <a:effectLst/>
              <a:latin typeface="Söhne"/>
            </a:endParaRPr>
          </a:p>
          <a:p>
            <a:pPr algn="l">
              <a:buFont typeface="Arial" panose="020B0604020202020204" pitchFamily="34" charset="0"/>
              <a:buChar char="•"/>
            </a:pPr>
            <a:endParaRPr lang="en-US" b="0" i="0" dirty="0">
              <a:solidFill>
                <a:schemeClr val="tx1">
                  <a:lumMod val="95000"/>
                  <a:lumOff val="5000"/>
                </a:schemeClr>
              </a:solidFill>
              <a:effectLst/>
              <a:latin typeface="Söhne"/>
            </a:endParaRPr>
          </a:p>
          <a:p>
            <a:endParaRPr lang="en-IN" dirty="0">
              <a:solidFill>
                <a:schemeClr val="tx1">
                  <a:lumMod val="95000"/>
                  <a:lumOff val="5000"/>
                </a:schemeClr>
              </a:solidFill>
            </a:endParaRPr>
          </a:p>
        </p:txBody>
      </p:sp>
      <p:pic>
        <p:nvPicPr>
          <p:cNvPr id="9" name="Picture 8">
            <a:extLst>
              <a:ext uri="{FF2B5EF4-FFF2-40B4-BE49-F238E27FC236}">
                <a16:creationId xmlns:a16="http://schemas.microsoft.com/office/drawing/2014/main" id="{A82C763A-3319-11B3-AEBA-4ABCEF8CAE92}"/>
              </a:ext>
            </a:extLst>
          </p:cNvPr>
          <p:cNvPicPr>
            <a:picLocks noChangeAspect="1"/>
          </p:cNvPicPr>
          <p:nvPr/>
        </p:nvPicPr>
        <p:blipFill rotWithShape="1">
          <a:blip r:embed="rId3">
            <a:extLst>
              <a:ext uri="{28A0092B-C50C-407E-A947-70E740481C1C}">
                <a14:useLocalDpi xmlns:a14="http://schemas.microsoft.com/office/drawing/2010/main" val="0"/>
              </a:ext>
            </a:extLst>
          </a:blip>
          <a:srcRect l="9113" t="51183" r="3469" b="9246"/>
          <a:stretch/>
        </p:blipFill>
        <p:spPr>
          <a:xfrm>
            <a:off x="1002891" y="2819333"/>
            <a:ext cx="10658168" cy="2713776"/>
          </a:xfrm>
          <a:prstGeom prst="rect">
            <a:avLst/>
          </a:prstGeom>
        </p:spPr>
      </p:pic>
    </p:spTree>
    <p:extLst>
      <p:ext uri="{BB962C8B-B14F-4D97-AF65-F5344CB8AC3E}">
        <p14:creationId xmlns:p14="http://schemas.microsoft.com/office/powerpoint/2010/main" val="1200224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B5791-DA9F-5697-9E23-604781EA0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4591" y="179386"/>
            <a:ext cx="652609" cy="12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Google Shape;45;p6">
            <a:extLst>
              <a:ext uri="{FF2B5EF4-FFF2-40B4-BE49-F238E27FC236}">
                <a16:creationId xmlns:a16="http://schemas.microsoft.com/office/drawing/2014/main" id="{1016E7D4-FE15-C2A5-4ED5-99362FEB48AB}"/>
              </a:ext>
            </a:extLst>
          </p:cNvPr>
          <p:cNvSpPr/>
          <p:nvPr/>
        </p:nvSpPr>
        <p:spPr>
          <a:xfrm>
            <a:off x="3234813" y="1189925"/>
            <a:ext cx="7620000" cy="36600"/>
          </a:xfrm>
          <a:prstGeom prst="rect">
            <a:avLst/>
          </a:prstGeom>
          <a:solidFill>
            <a:schemeClr val="accent2"/>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5" name="Google Shape;46;p6">
            <a:extLst>
              <a:ext uri="{FF2B5EF4-FFF2-40B4-BE49-F238E27FC236}">
                <a16:creationId xmlns:a16="http://schemas.microsoft.com/office/drawing/2014/main" id="{2158074B-5348-511B-ADBF-F1BBCBF45528}"/>
              </a:ext>
            </a:extLst>
          </p:cNvPr>
          <p:cNvSpPr txBox="1"/>
          <p:nvPr/>
        </p:nvSpPr>
        <p:spPr>
          <a:xfrm>
            <a:off x="3082413" y="728225"/>
            <a:ext cx="7772400" cy="461700"/>
          </a:xfrm>
          <a:prstGeom prst="rect">
            <a:avLst/>
          </a:prstGeom>
          <a:noFill/>
          <a:ln>
            <a:noFill/>
          </a:ln>
        </p:spPr>
        <p:txBody>
          <a:bodyPr spcFirstLastPara="1" wrap="square" lIns="91425" tIns="45700" rIns="91425" bIns="45700" anchor="t" anchorCtr="0">
            <a:noAutofit/>
          </a:bodyPr>
          <a:lstStyle/>
          <a:p>
            <a:pPr marL="342900" indent="-342900" algn="r">
              <a:spcBef>
                <a:spcPts val="0"/>
              </a:spcBef>
              <a:spcAft>
                <a:spcPts val="0"/>
              </a:spcAft>
              <a:buClr>
                <a:srgbClr val="000000"/>
              </a:buClr>
              <a:buSzPts val="2400"/>
            </a:pPr>
            <a:r>
              <a:rPr lang="en-US" sz="2400" dirty="0">
                <a:solidFill>
                  <a:schemeClr val="tx1">
                    <a:lumMod val="95000"/>
                    <a:lumOff val="5000"/>
                  </a:schemeClr>
                </a:solidFill>
                <a:latin typeface="Trebuchet MS"/>
                <a:ea typeface="Trebuchet MS"/>
                <a:cs typeface="Trebuchet MS"/>
                <a:sym typeface="Trebuchet MS"/>
              </a:rPr>
              <a:t>Updated Design Details</a:t>
            </a:r>
          </a:p>
        </p:txBody>
      </p:sp>
      <p:sp>
        <p:nvSpPr>
          <p:cNvPr id="2" name="TextBox 1">
            <a:extLst>
              <a:ext uri="{FF2B5EF4-FFF2-40B4-BE49-F238E27FC236}">
                <a16:creationId xmlns:a16="http://schemas.microsoft.com/office/drawing/2014/main" id="{EB605441-05E2-3781-E4B8-442FCA8E2E87}"/>
              </a:ext>
            </a:extLst>
          </p:cNvPr>
          <p:cNvSpPr txBox="1"/>
          <p:nvPr/>
        </p:nvSpPr>
        <p:spPr>
          <a:xfrm>
            <a:off x="1002891" y="1387749"/>
            <a:ext cx="10684284" cy="1754326"/>
          </a:xfrm>
          <a:prstGeom prst="rect">
            <a:avLst/>
          </a:prstGeom>
          <a:noFill/>
        </p:spPr>
        <p:txBody>
          <a:bodyPr wrap="square" rtlCol="0">
            <a:spAutoFit/>
          </a:bodyPr>
          <a:lstStyle/>
          <a:p>
            <a:pPr algn="l"/>
            <a:r>
              <a:rPr lang="en-US" b="1" i="0" dirty="0">
                <a:solidFill>
                  <a:schemeClr val="tx1">
                    <a:lumMod val="95000"/>
                    <a:lumOff val="5000"/>
                  </a:schemeClr>
                </a:solidFill>
                <a:effectLst/>
                <a:latin typeface="Söhne"/>
              </a:rPr>
              <a:t>3.) Floyd-Steinberg Dithering Technique:</a:t>
            </a:r>
            <a:r>
              <a:rPr lang="en-US" dirty="0">
                <a:solidFill>
                  <a:schemeClr val="tx1">
                    <a:lumMod val="95000"/>
                    <a:lumOff val="5000"/>
                  </a:schemeClr>
                </a:solidFill>
                <a:latin typeface="Söhne"/>
              </a:rPr>
              <a:t> </a:t>
            </a:r>
            <a:r>
              <a:rPr lang="en-US" b="0" i="0" dirty="0">
                <a:solidFill>
                  <a:schemeClr val="tx1">
                    <a:lumMod val="95000"/>
                    <a:lumOff val="5000"/>
                  </a:schemeClr>
                </a:solidFill>
                <a:effectLst/>
                <a:latin typeface="Söhne"/>
              </a:rPr>
              <a:t>Floyd-Steinberg dithering is a widely used technique in image processing to reduce the number of colors in an image, converting it into a binary or grayscale representation.</a:t>
            </a:r>
          </a:p>
          <a:p>
            <a:pPr algn="l"/>
            <a:r>
              <a:rPr lang="en-US" b="0" i="0" dirty="0">
                <a:solidFill>
                  <a:schemeClr val="tx1">
                    <a:lumMod val="95000"/>
                    <a:lumOff val="5000"/>
                  </a:schemeClr>
                </a:solidFill>
                <a:effectLst/>
                <a:latin typeface="Söhne"/>
              </a:rPr>
              <a:t>It works by diffusing quantization error from one pixel to its neighboring pixels during the conversion process. Each RGB channel is processed separately using this technique to create binary images.</a:t>
            </a:r>
          </a:p>
          <a:p>
            <a:pPr algn="l"/>
            <a:endParaRPr lang="en-US" b="0" i="0" dirty="0">
              <a:solidFill>
                <a:schemeClr val="tx1">
                  <a:lumMod val="95000"/>
                  <a:lumOff val="5000"/>
                </a:schemeClr>
              </a:solidFill>
              <a:effectLst/>
              <a:latin typeface="Söhne"/>
            </a:endParaRPr>
          </a:p>
          <a:p>
            <a:endParaRPr lang="en-IN" dirty="0">
              <a:solidFill>
                <a:schemeClr val="tx1">
                  <a:lumMod val="95000"/>
                  <a:lumOff val="5000"/>
                </a:schemeClr>
              </a:solidFill>
            </a:endParaRPr>
          </a:p>
        </p:txBody>
      </p:sp>
      <p:pic>
        <p:nvPicPr>
          <p:cNvPr id="8" name="Picture 7" descr="A collage of images of a keyboard&#10;&#10;Description automatically generated">
            <a:extLst>
              <a:ext uri="{FF2B5EF4-FFF2-40B4-BE49-F238E27FC236}">
                <a16:creationId xmlns:a16="http://schemas.microsoft.com/office/drawing/2014/main" id="{5A389A57-0FD3-ABC1-6EE6-183735AA0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0734" y="2685430"/>
            <a:ext cx="6330531" cy="3744933"/>
          </a:xfrm>
          <a:prstGeom prst="rect">
            <a:avLst/>
          </a:prstGeom>
        </p:spPr>
      </p:pic>
    </p:spTree>
    <p:extLst>
      <p:ext uri="{BB962C8B-B14F-4D97-AF65-F5344CB8AC3E}">
        <p14:creationId xmlns:p14="http://schemas.microsoft.com/office/powerpoint/2010/main" val="2857489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B5791-DA9F-5697-9E23-604781EA0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4591" y="179386"/>
            <a:ext cx="652609" cy="12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Google Shape;45;p6">
            <a:extLst>
              <a:ext uri="{FF2B5EF4-FFF2-40B4-BE49-F238E27FC236}">
                <a16:creationId xmlns:a16="http://schemas.microsoft.com/office/drawing/2014/main" id="{1016E7D4-FE15-C2A5-4ED5-99362FEB48AB}"/>
              </a:ext>
            </a:extLst>
          </p:cNvPr>
          <p:cNvSpPr/>
          <p:nvPr/>
        </p:nvSpPr>
        <p:spPr>
          <a:xfrm>
            <a:off x="3234813" y="1189925"/>
            <a:ext cx="7620000" cy="36600"/>
          </a:xfrm>
          <a:prstGeom prst="rect">
            <a:avLst/>
          </a:prstGeom>
          <a:solidFill>
            <a:schemeClr val="accent2"/>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5" name="Google Shape;46;p6">
            <a:extLst>
              <a:ext uri="{FF2B5EF4-FFF2-40B4-BE49-F238E27FC236}">
                <a16:creationId xmlns:a16="http://schemas.microsoft.com/office/drawing/2014/main" id="{2158074B-5348-511B-ADBF-F1BBCBF45528}"/>
              </a:ext>
            </a:extLst>
          </p:cNvPr>
          <p:cNvSpPr txBox="1"/>
          <p:nvPr/>
        </p:nvSpPr>
        <p:spPr>
          <a:xfrm>
            <a:off x="3082413" y="728225"/>
            <a:ext cx="7772400" cy="461700"/>
          </a:xfrm>
          <a:prstGeom prst="rect">
            <a:avLst/>
          </a:prstGeom>
          <a:noFill/>
          <a:ln>
            <a:noFill/>
          </a:ln>
        </p:spPr>
        <p:txBody>
          <a:bodyPr spcFirstLastPara="1" wrap="square" lIns="91425" tIns="45700" rIns="91425" bIns="45700" anchor="t" anchorCtr="0">
            <a:noAutofit/>
          </a:bodyPr>
          <a:lstStyle/>
          <a:p>
            <a:pPr marL="342900" indent="-342900" algn="r">
              <a:spcBef>
                <a:spcPts val="0"/>
              </a:spcBef>
              <a:spcAft>
                <a:spcPts val="0"/>
              </a:spcAft>
              <a:buClr>
                <a:srgbClr val="000000"/>
              </a:buClr>
              <a:buSzPts val="2400"/>
            </a:pPr>
            <a:r>
              <a:rPr lang="en-US" sz="2400" dirty="0">
                <a:solidFill>
                  <a:schemeClr val="tx1">
                    <a:lumMod val="95000"/>
                    <a:lumOff val="5000"/>
                  </a:schemeClr>
                </a:solidFill>
                <a:latin typeface="Trebuchet MS"/>
                <a:ea typeface="Trebuchet MS"/>
                <a:cs typeface="Trebuchet MS"/>
                <a:sym typeface="Trebuchet MS"/>
              </a:rPr>
              <a:t>Updated Design Details</a:t>
            </a:r>
          </a:p>
        </p:txBody>
      </p:sp>
      <p:sp>
        <p:nvSpPr>
          <p:cNvPr id="6" name="Google Shape;47;p6">
            <a:extLst>
              <a:ext uri="{FF2B5EF4-FFF2-40B4-BE49-F238E27FC236}">
                <a16:creationId xmlns:a16="http://schemas.microsoft.com/office/drawing/2014/main" id="{770A95A8-4351-9D1C-5CF6-0E19E9DB34E2}"/>
              </a:ext>
            </a:extLst>
          </p:cNvPr>
          <p:cNvSpPr txBox="1"/>
          <p:nvPr/>
        </p:nvSpPr>
        <p:spPr>
          <a:xfrm>
            <a:off x="1002891" y="1620403"/>
            <a:ext cx="10439400" cy="3647768"/>
          </a:xfrm>
          <a:prstGeom prst="rect">
            <a:avLst/>
          </a:prstGeom>
          <a:noFill/>
          <a:ln>
            <a:noFill/>
          </a:ln>
        </p:spPr>
        <p:txBody>
          <a:bodyPr spcFirstLastPara="1" wrap="square" lIns="91425" tIns="45700" rIns="91425" bIns="45700" anchor="ctr" anchorCtr="0">
            <a:noAutofit/>
          </a:bodyPr>
          <a:lstStyle/>
          <a:p>
            <a:pPr marL="457200" algn="just">
              <a:spcBef>
                <a:spcPts val="480"/>
              </a:spcBef>
              <a:spcAft>
                <a:spcPts val="0"/>
              </a:spcAft>
            </a:pPr>
            <a:endParaRPr lang="en-US" sz="2400" dirty="0">
              <a:solidFill>
                <a:srgbClr val="0033CC"/>
              </a:solidFill>
              <a:latin typeface="Trebuchet MS"/>
            </a:endParaRPr>
          </a:p>
        </p:txBody>
      </p:sp>
      <p:sp>
        <p:nvSpPr>
          <p:cNvPr id="2" name="TextBox 1">
            <a:extLst>
              <a:ext uri="{FF2B5EF4-FFF2-40B4-BE49-F238E27FC236}">
                <a16:creationId xmlns:a16="http://schemas.microsoft.com/office/drawing/2014/main" id="{C0DC75C4-3420-F1DF-DD6D-5F705630FDCC}"/>
              </a:ext>
            </a:extLst>
          </p:cNvPr>
          <p:cNvSpPr txBox="1"/>
          <p:nvPr/>
        </p:nvSpPr>
        <p:spPr>
          <a:xfrm>
            <a:off x="1323975" y="1583803"/>
            <a:ext cx="10791825" cy="1477328"/>
          </a:xfrm>
          <a:prstGeom prst="rect">
            <a:avLst/>
          </a:prstGeom>
          <a:noFill/>
        </p:spPr>
        <p:txBody>
          <a:bodyPr wrap="square" rtlCol="0">
            <a:spAutoFit/>
          </a:bodyPr>
          <a:lstStyle/>
          <a:p>
            <a:pPr algn="l"/>
            <a:r>
              <a:rPr lang="en-US" b="1" i="0" dirty="0">
                <a:solidFill>
                  <a:schemeClr val="tx1">
                    <a:lumMod val="95000"/>
                    <a:lumOff val="5000"/>
                  </a:schemeClr>
                </a:solidFill>
                <a:effectLst/>
                <a:latin typeface="Söhne"/>
              </a:rPr>
              <a:t>4.) Share Generation:</a:t>
            </a:r>
            <a:r>
              <a:rPr lang="en-US" dirty="0">
                <a:solidFill>
                  <a:schemeClr val="tx1">
                    <a:lumMod val="95000"/>
                    <a:lumOff val="5000"/>
                  </a:schemeClr>
                </a:solidFill>
                <a:latin typeface="Söhne"/>
              </a:rPr>
              <a:t> </a:t>
            </a:r>
            <a:r>
              <a:rPr lang="en-US" b="0" i="0" dirty="0">
                <a:solidFill>
                  <a:schemeClr val="tx1">
                    <a:lumMod val="95000"/>
                    <a:lumOff val="5000"/>
                  </a:schemeClr>
                </a:solidFill>
                <a:effectLst/>
                <a:latin typeface="Söhne"/>
              </a:rPr>
              <a:t>The binary images produced in the previous step are transformed into shares.</a:t>
            </a:r>
          </a:p>
          <a:p>
            <a:pPr algn="l"/>
            <a:r>
              <a:rPr lang="en-US" b="0" i="0" dirty="0">
                <a:solidFill>
                  <a:schemeClr val="tx1">
                    <a:lumMod val="95000"/>
                    <a:lumOff val="5000"/>
                  </a:schemeClr>
                </a:solidFill>
                <a:effectLst/>
                <a:latin typeface="Söhne"/>
              </a:rPr>
              <a:t>In visual cryptography, shares are essentially encrypted versions of the original image.</a:t>
            </a:r>
          </a:p>
          <a:p>
            <a:pPr algn="l"/>
            <a:r>
              <a:rPr lang="en-US" b="0" i="0" dirty="0">
                <a:solidFill>
                  <a:schemeClr val="tx1">
                    <a:lumMod val="95000"/>
                    <a:lumOff val="5000"/>
                  </a:schemeClr>
                </a:solidFill>
                <a:effectLst/>
                <a:latin typeface="Söhne"/>
              </a:rPr>
              <a:t>Techniques like reverse XORing may be used to split each binary image into multiple shares. These shares are typically encrypted and distributed to different parties for secure storage or transmission.</a:t>
            </a:r>
          </a:p>
          <a:p>
            <a:pPr algn="l"/>
            <a:endParaRPr lang="en-US" b="0" i="0" dirty="0">
              <a:solidFill>
                <a:schemeClr val="tx1">
                  <a:lumMod val="95000"/>
                  <a:lumOff val="5000"/>
                </a:schemeClr>
              </a:solidFill>
              <a:effectLst/>
              <a:latin typeface="Söhne"/>
            </a:endParaRPr>
          </a:p>
        </p:txBody>
      </p:sp>
      <p:pic>
        <p:nvPicPr>
          <p:cNvPr id="9" name="Picture 8">
            <a:extLst>
              <a:ext uri="{FF2B5EF4-FFF2-40B4-BE49-F238E27FC236}">
                <a16:creationId xmlns:a16="http://schemas.microsoft.com/office/drawing/2014/main" id="{17F37634-1865-1696-C2B2-F0851771D526}"/>
              </a:ext>
            </a:extLst>
          </p:cNvPr>
          <p:cNvPicPr>
            <a:picLocks noChangeAspect="1"/>
          </p:cNvPicPr>
          <p:nvPr/>
        </p:nvPicPr>
        <p:blipFill rotWithShape="1">
          <a:blip r:embed="rId3">
            <a:extLst>
              <a:ext uri="{28A0092B-C50C-407E-A947-70E740481C1C}">
                <a14:useLocalDpi xmlns:a14="http://schemas.microsoft.com/office/drawing/2010/main" val="0"/>
              </a:ext>
            </a:extLst>
          </a:blip>
          <a:srcRect l="2344" t="21784" r="2500" b="23627"/>
          <a:stretch/>
        </p:blipFill>
        <p:spPr>
          <a:xfrm>
            <a:off x="1641067" y="3027505"/>
            <a:ext cx="9801224" cy="3162758"/>
          </a:xfrm>
          <a:prstGeom prst="rect">
            <a:avLst/>
          </a:prstGeom>
        </p:spPr>
      </p:pic>
    </p:spTree>
    <p:extLst>
      <p:ext uri="{BB962C8B-B14F-4D97-AF65-F5344CB8AC3E}">
        <p14:creationId xmlns:p14="http://schemas.microsoft.com/office/powerpoint/2010/main" val="4062457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B5791-DA9F-5697-9E23-604781EA0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4591" y="179386"/>
            <a:ext cx="652609" cy="12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a:extLst>
              <a:ext uri="{FF2B5EF4-FFF2-40B4-BE49-F238E27FC236}">
                <a16:creationId xmlns:a16="http://schemas.microsoft.com/office/drawing/2014/main" id="{F10D9885-E22C-CB47-5AE1-D6DA10D106C4}"/>
              </a:ext>
            </a:extLst>
          </p:cNvPr>
          <p:cNvSpPr txBox="1">
            <a:spLocks/>
          </p:cNvSpPr>
          <p:nvPr/>
        </p:nvSpPr>
        <p:spPr>
          <a:xfrm>
            <a:off x="2057400" y="1429871"/>
            <a:ext cx="8077200" cy="4724400"/>
          </a:xfrm>
          <a:prstGeom prst="rect">
            <a:avLst/>
          </a:prstGeom>
        </p:spPr>
        <p:txBody>
          <a:bodyPr/>
          <a:lstStyle/>
          <a:p>
            <a:pPr marL="685791" indent="-342900" algn="just" eaLnBrk="0" hangingPunct="0">
              <a:spcBef>
                <a:spcPct val="20000"/>
              </a:spcBef>
              <a:buFont typeface="Arial" panose="020B0604020202020204" pitchFamily="34" charset="0"/>
              <a:buChar char="•"/>
              <a:defRPr/>
            </a:pPr>
            <a:r>
              <a:rPr lang="en-IN" sz="2000" kern="0" dirty="0">
                <a:solidFill>
                  <a:schemeClr val="tx1">
                    <a:lumMod val="95000"/>
                    <a:lumOff val="5000"/>
                  </a:schemeClr>
                </a:solidFill>
                <a:latin typeface="+mj-lt"/>
              </a:rPr>
              <a:t>Introduction and Motivation</a:t>
            </a:r>
          </a:p>
          <a:p>
            <a:pPr marL="685791" indent="-342900" algn="just" eaLnBrk="0" hangingPunct="0">
              <a:spcBef>
                <a:spcPct val="20000"/>
              </a:spcBef>
              <a:buFont typeface="Arial" panose="020B0604020202020204" pitchFamily="34" charset="0"/>
              <a:buChar char="•"/>
              <a:defRPr/>
            </a:pPr>
            <a:r>
              <a:rPr lang="en-IN" sz="2000" kern="0" dirty="0">
                <a:solidFill>
                  <a:schemeClr val="tx1">
                    <a:lumMod val="95000"/>
                    <a:lumOff val="5000"/>
                  </a:schemeClr>
                </a:solidFill>
                <a:latin typeface="+mj-lt"/>
              </a:rPr>
              <a:t>Problem Statement</a:t>
            </a:r>
          </a:p>
          <a:p>
            <a:pPr marL="685791" indent="-342900" algn="just" eaLnBrk="0" hangingPunct="0">
              <a:spcBef>
                <a:spcPct val="20000"/>
              </a:spcBef>
              <a:buFont typeface="Arial" panose="020B0604020202020204" pitchFamily="34" charset="0"/>
              <a:buChar char="•"/>
              <a:defRPr/>
            </a:pPr>
            <a:r>
              <a:rPr lang="en-US" sz="2000" kern="0" dirty="0">
                <a:solidFill>
                  <a:schemeClr val="tx1">
                    <a:lumMod val="95000"/>
                    <a:lumOff val="5000"/>
                  </a:schemeClr>
                </a:solidFill>
                <a:latin typeface="+mj-lt"/>
              </a:rPr>
              <a:t>Abstract and Scope</a:t>
            </a:r>
          </a:p>
          <a:p>
            <a:pPr marL="685791" indent="-342900" algn="just" eaLnBrk="0" hangingPunct="0">
              <a:spcBef>
                <a:spcPct val="20000"/>
              </a:spcBef>
              <a:buFont typeface="Arial" panose="020B0604020202020204" pitchFamily="34" charset="0"/>
              <a:buChar char="•"/>
              <a:defRPr/>
            </a:pPr>
            <a:r>
              <a:rPr lang="en-US" sz="2000" kern="0" dirty="0">
                <a:solidFill>
                  <a:schemeClr val="tx1">
                    <a:lumMod val="95000"/>
                    <a:lumOff val="5000"/>
                  </a:schemeClr>
                </a:solidFill>
                <a:latin typeface="+mj-lt"/>
              </a:rPr>
              <a:t>Literature Survey / Existing System</a:t>
            </a:r>
          </a:p>
          <a:p>
            <a:pPr marL="685791" indent="-342900" algn="just" eaLnBrk="0" hangingPunct="0">
              <a:spcBef>
                <a:spcPct val="20000"/>
              </a:spcBef>
              <a:buFont typeface="Arial" panose="020B0604020202020204" pitchFamily="34" charset="0"/>
              <a:buChar char="•"/>
              <a:defRPr/>
            </a:pPr>
            <a:r>
              <a:rPr lang="en-US" sz="2000" kern="0" dirty="0">
                <a:solidFill>
                  <a:schemeClr val="tx1">
                    <a:lumMod val="95000"/>
                    <a:lumOff val="5000"/>
                  </a:schemeClr>
                </a:solidFill>
                <a:latin typeface="+mj-lt"/>
              </a:rPr>
              <a:t>Suggestions from Phase 1 Reviews</a:t>
            </a:r>
          </a:p>
          <a:p>
            <a:pPr marL="685791" indent="-342900" algn="just" eaLnBrk="0" hangingPunct="0">
              <a:spcBef>
                <a:spcPct val="20000"/>
              </a:spcBef>
              <a:buFont typeface="Arial" panose="020B0604020202020204" pitchFamily="34" charset="0"/>
              <a:buChar char="•"/>
              <a:defRPr/>
            </a:pPr>
            <a:r>
              <a:rPr lang="en-US" sz="2000" kern="0" dirty="0">
                <a:solidFill>
                  <a:schemeClr val="tx1">
                    <a:lumMod val="95000"/>
                    <a:lumOff val="5000"/>
                  </a:schemeClr>
                </a:solidFill>
                <a:latin typeface="+mj-lt"/>
              </a:rPr>
              <a:t>Requirements Specification</a:t>
            </a:r>
          </a:p>
          <a:p>
            <a:pPr marL="685791" indent="-342900" algn="just" eaLnBrk="0" hangingPunct="0">
              <a:spcBef>
                <a:spcPct val="20000"/>
              </a:spcBef>
              <a:buFont typeface="Arial" panose="020B0604020202020204" pitchFamily="34" charset="0"/>
              <a:buChar char="•"/>
              <a:defRPr/>
            </a:pPr>
            <a:r>
              <a:rPr lang="en-US" sz="2000" kern="0" dirty="0">
                <a:solidFill>
                  <a:schemeClr val="tx1">
                    <a:lumMod val="95000"/>
                    <a:lumOff val="5000"/>
                  </a:schemeClr>
                </a:solidFill>
                <a:latin typeface="+mj-lt"/>
                <a:sym typeface="Trebuchet MS"/>
              </a:rPr>
              <a:t>Design Approach </a:t>
            </a:r>
          </a:p>
          <a:p>
            <a:pPr marL="685791" indent="-342900" algn="just" eaLnBrk="0" hangingPunct="0">
              <a:spcBef>
                <a:spcPct val="20000"/>
              </a:spcBef>
              <a:buFont typeface="Arial" panose="020B0604020202020204" pitchFamily="34" charset="0"/>
              <a:buChar char="•"/>
              <a:defRPr/>
            </a:pPr>
            <a:r>
              <a:rPr lang="en-US" sz="2000" kern="0" dirty="0">
                <a:solidFill>
                  <a:schemeClr val="tx1">
                    <a:lumMod val="95000"/>
                    <a:lumOff val="5000"/>
                  </a:schemeClr>
                </a:solidFill>
                <a:latin typeface="+mj-lt"/>
                <a:sym typeface="Trebuchet MS"/>
              </a:rPr>
              <a:t>Design Constraints, Assumptions &amp; Dependencies</a:t>
            </a:r>
          </a:p>
          <a:p>
            <a:pPr marL="685791" indent="-342900" algn="just" eaLnBrk="0" hangingPunct="0">
              <a:spcBef>
                <a:spcPct val="20000"/>
              </a:spcBef>
              <a:buFont typeface="Arial" panose="020B0604020202020204" pitchFamily="34" charset="0"/>
              <a:buChar char="•"/>
              <a:defRPr/>
            </a:pPr>
            <a:r>
              <a:rPr lang="en-US" sz="2000" kern="0" dirty="0">
                <a:solidFill>
                  <a:schemeClr val="tx1">
                    <a:lumMod val="95000"/>
                    <a:lumOff val="5000"/>
                  </a:schemeClr>
                </a:solidFill>
                <a:latin typeface="+mj-lt"/>
                <a:sym typeface="Trebuchet MS"/>
              </a:rPr>
              <a:t>Proposed System / Approach</a:t>
            </a:r>
          </a:p>
          <a:p>
            <a:pPr marL="685791" indent="-342900" algn="just" eaLnBrk="0" hangingPunct="0">
              <a:spcBef>
                <a:spcPct val="20000"/>
              </a:spcBef>
              <a:buFont typeface="Arial" panose="020B0604020202020204" pitchFamily="34" charset="0"/>
              <a:buChar char="•"/>
              <a:defRPr/>
            </a:pPr>
            <a:r>
              <a:rPr lang="en-US" sz="2000" kern="0" dirty="0">
                <a:solidFill>
                  <a:schemeClr val="tx1">
                    <a:lumMod val="95000"/>
                    <a:lumOff val="5000"/>
                  </a:schemeClr>
                </a:solidFill>
                <a:latin typeface="+mj-lt"/>
                <a:sym typeface="Trebuchet MS"/>
              </a:rPr>
              <a:t>Design Description</a:t>
            </a:r>
          </a:p>
          <a:p>
            <a:pPr marL="685791" indent="-342900" algn="just" eaLnBrk="0" hangingPunct="0">
              <a:spcBef>
                <a:spcPct val="20000"/>
              </a:spcBef>
              <a:buFont typeface="Arial" panose="020B0604020202020204" pitchFamily="34" charset="0"/>
              <a:buChar char="•"/>
              <a:defRPr/>
            </a:pPr>
            <a:r>
              <a:rPr lang="en-US" sz="2000" kern="0" dirty="0">
                <a:solidFill>
                  <a:schemeClr val="tx1">
                    <a:lumMod val="95000"/>
                    <a:lumOff val="5000"/>
                  </a:schemeClr>
                </a:solidFill>
                <a:latin typeface="+mj-lt"/>
                <a:sym typeface="Trebuchet MS"/>
              </a:rPr>
              <a:t>Project Progress</a:t>
            </a:r>
          </a:p>
          <a:p>
            <a:pPr marL="685791" indent="-342900" algn="just" eaLnBrk="0" hangingPunct="0">
              <a:spcBef>
                <a:spcPct val="20000"/>
              </a:spcBef>
              <a:buFont typeface="Arial" panose="020B0604020202020204" pitchFamily="34" charset="0"/>
              <a:buChar char="•"/>
              <a:defRPr/>
            </a:pPr>
            <a:r>
              <a:rPr lang="en-US" sz="2000" kern="0" dirty="0">
                <a:solidFill>
                  <a:schemeClr val="tx1">
                    <a:lumMod val="95000"/>
                    <a:lumOff val="5000"/>
                  </a:schemeClr>
                </a:solidFill>
                <a:latin typeface="+mj-lt"/>
                <a:sym typeface="Trebuchet MS"/>
              </a:rPr>
              <a:t>Results and Analysis</a:t>
            </a:r>
          </a:p>
          <a:p>
            <a:pPr marL="685791" indent="-342900" algn="just" eaLnBrk="0" hangingPunct="0">
              <a:spcBef>
                <a:spcPct val="20000"/>
              </a:spcBef>
              <a:buFont typeface="Arial" panose="020B0604020202020204" pitchFamily="34" charset="0"/>
              <a:buChar char="•"/>
              <a:defRPr/>
            </a:pPr>
            <a:r>
              <a:rPr lang="en-US" sz="2000" kern="0" dirty="0">
                <a:solidFill>
                  <a:schemeClr val="tx1">
                    <a:lumMod val="95000"/>
                    <a:lumOff val="5000"/>
                  </a:schemeClr>
                </a:solidFill>
                <a:latin typeface="+mj-lt"/>
                <a:sym typeface="Trebuchet MS"/>
              </a:rPr>
              <a:t>Publication Status</a:t>
            </a:r>
          </a:p>
          <a:p>
            <a:pPr marL="685791" indent="-342900" algn="just" eaLnBrk="0" hangingPunct="0">
              <a:spcBef>
                <a:spcPct val="20000"/>
              </a:spcBef>
              <a:buFont typeface="Arial" panose="020B0604020202020204" pitchFamily="34" charset="0"/>
              <a:buChar char="•"/>
              <a:defRPr/>
            </a:pPr>
            <a:r>
              <a:rPr lang="en-US" sz="2000" kern="0" dirty="0">
                <a:solidFill>
                  <a:schemeClr val="tx1">
                    <a:lumMod val="95000"/>
                    <a:lumOff val="5000"/>
                  </a:schemeClr>
                </a:solidFill>
                <a:latin typeface="+mj-lt"/>
                <a:sym typeface="Trebuchet MS"/>
              </a:rPr>
              <a:t>References</a:t>
            </a:r>
            <a:endParaRPr lang="en-US" sz="2000" kern="0" dirty="0">
              <a:solidFill>
                <a:schemeClr val="tx1">
                  <a:lumMod val="95000"/>
                  <a:lumOff val="5000"/>
                </a:schemeClr>
              </a:solidFill>
              <a:latin typeface="+mj-lt"/>
            </a:endParaRPr>
          </a:p>
        </p:txBody>
      </p:sp>
      <p:sp>
        <p:nvSpPr>
          <p:cNvPr id="7" name="Text Box 34">
            <a:extLst>
              <a:ext uri="{FF2B5EF4-FFF2-40B4-BE49-F238E27FC236}">
                <a16:creationId xmlns:a16="http://schemas.microsoft.com/office/drawing/2014/main" id="{C4652013-51B2-4858-2F07-872F67B9CA0F}"/>
              </a:ext>
            </a:extLst>
          </p:cNvPr>
          <p:cNvSpPr txBox="1">
            <a:spLocks noChangeArrowheads="1"/>
          </p:cNvSpPr>
          <p:nvPr/>
        </p:nvSpPr>
        <p:spPr bwMode="auto">
          <a:xfrm>
            <a:off x="4191000" y="703729"/>
            <a:ext cx="6477000" cy="461665"/>
          </a:xfrm>
          <a:prstGeom prst="rect">
            <a:avLst/>
          </a:prstGeom>
          <a:noFill/>
          <a:ln w="9525">
            <a:noFill/>
            <a:miter lim="800000"/>
            <a:headEnd/>
            <a:tailEnd/>
          </a:ln>
        </p:spPr>
        <p:txBody>
          <a:bodyPr wrap="square">
            <a:spAutoFit/>
          </a:bodyPr>
          <a:lstStyle/>
          <a:p>
            <a:pPr marL="342891" indent="-342891" algn="r" eaLnBrk="0" hangingPunct="0">
              <a:defRPr/>
            </a:pPr>
            <a:r>
              <a:rPr lang="en-US" sz="2400" b="1" dirty="0">
                <a:solidFill>
                  <a:schemeClr val="tx1">
                    <a:lumMod val="95000"/>
                    <a:lumOff val="5000"/>
                  </a:schemeClr>
                </a:solidFill>
              </a:rPr>
              <a:t>Agenda</a:t>
            </a:r>
          </a:p>
        </p:txBody>
      </p:sp>
      <p:sp>
        <p:nvSpPr>
          <p:cNvPr id="8" name="Google Shape;45;p6">
            <a:extLst>
              <a:ext uri="{FF2B5EF4-FFF2-40B4-BE49-F238E27FC236}">
                <a16:creationId xmlns:a16="http://schemas.microsoft.com/office/drawing/2014/main" id="{02A35A16-108E-5E06-A5BD-A5F355E178D4}"/>
              </a:ext>
            </a:extLst>
          </p:cNvPr>
          <p:cNvSpPr/>
          <p:nvPr/>
        </p:nvSpPr>
        <p:spPr>
          <a:xfrm>
            <a:off x="3048000" y="1213592"/>
            <a:ext cx="7620000" cy="36600"/>
          </a:xfrm>
          <a:prstGeom prst="rect">
            <a:avLst/>
          </a:prstGeom>
          <a:solidFill>
            <a:schemeClr val="accent2"/>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Tree>
    <p:extLst>
      <p:ext uri="{BB962C8B-B14F-4D97-AF65-F5344CB8AC3E}">
        <p14:creationId xmlns:p14="http://schemas.microsoft.com/office/powerpoint/2010/main" val="1758225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B5791-DA9F-5697-9E23-604781EA0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4591" y="179386"/>
            <a:ext cx="652609" cy="12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Google Shape;45;p6">
            <a:extLst>
              <a:ext uri="{FF2B5EF4-FFF2-40B4-BE49-F238E27FC236}">
                <a16:creationId xmlns:a16="http://schemas.microsoft.com/office/drawing/2014/main" id="{1016E7D4-FE15-C2A5-4ED5-99362FEB48AB}"/>
              </a:ext>
            </a:extLst>
          </p:cNvPr>
          <p:cNvSpPr/>
          <p:nvPr/>
        </p:nvSpPr>
        <p:spPr>
          <a:xfrm>
            <a:off x="3234813" y="1189925"/>
            <a:ext cx="7620000" cy="36600"/>
          </a:xfrm>
          <a:prstGeom prst="rect">
            <a:avLst/>
          </a:prstGeom>
          <a:solidFill>
            <a:schemeClr val="accent2"/>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5" name="Google Shape;46;p6">
            <a:extLst>
              <a:ext uri="{FF2B5EF4-FFF2-40B4-BE49-F238E27FC236}">
                <a16:creationId xmlns:a16="http://schemas.microsoft.com/office/drawing/2014/main" id="{2158074B-5348-511B-ADBF-F1BBCBF45528}"/>
              </a:ext>
            </a:extLst>
          </p:cNvPr>
          <p:cNvSpPr txBox="1"/>
          <p:nvPr/>
        </p:nvSpPr>
        <p:spPr>
          <a:xfrm>
            <a:off x="3082413" y="728225"/>
            <a:ext cx="7772400" cy="461700"/>
          </a:xfrm>
          <a:prstGeom prst="rect">
            <a:avLst/>
          </a:prstGeom>
          <a:noFill/>
          <a:ln>
            <a:noFill/>
          </a:ln>
        </p:spPr>
        <p:txBody>
          <a:bodyPr spcFirstLastPara="1" wrap="square" lIns="91425" tIns="45700" rIns="91425" bIns="45700" anchor="t" anchorCtr="0">
            <a:noAutofit/>
          </a:bodyPr>
          <a:lstStyle/>
          <a:p>
            <a:pPr marL="342900" indent="-342900" algn="r">
              <a:spcBef>
                <a:spcPts val="0"/>
              </a:spcBef>
              <a:spcAft>
                <a:spcPts val="0"/>
              </a:spcAft>
              <a:buClr>
                <a:srgbClr val="000000"/>
              </a:buClr>
              <a:buSzPts val="2400"/>
            </a:pPr>
            <a:r>
              <a:rPr lang="en-US" sz="2400" dirty="0">
                <a:solidFill>
                  <a:schemeClr val="tx1">
                    <a:lumMod val="95000"/>
                    <a:lumOff val="5000"/>
                  </a:schemeClr>
                </a:solidFill>
                <a:latin typeface="Trebuchet MS"/>
                <a:ea typeface="Trebuchet MS"/>
                <a:cs typeface="Trebuchet MS"/>
                <a:sym typeface="Trebuchet MS"/>
              </a:rPr>
              <a:t>Updated Design Details</a:t>
            </a:r>
          </a:p>
        </p:txBody>
      </p:sp>
      <p:sp>
        <p:nvSpPr>
          <p:cNvPr id="6" name="Google Shape;47;p6">
            <a:extLst>
              <a:ext uri="{FF2B5EF4-FFF2-40B4-BE49-F238E27FC236}">
                <a16:creationId xmlns:a16="http://schemas.microsoft.com/office/drawing/2014/main" id="{770A95A8-4351-9D1C-5CF6-0E19E9DB34E2}"/>
              </a:ext>
            </a:extLst>
          </p:cNvPr>
          <p:cNvSpPr txBox="1"/>
          <p:nvPr/>
        </p:nvSpPr>
        <p:spPr>
          <a:xfrm>
            <a:off x="1002891" y="1620403"/>
            <a:ext cx="10439400" cy="3647768"/>
          </a:xfrm>
          <a:prstGeom prst="rect">
            <a:avLst/>
          </a:prstGeom>
          <a:noFill/>
          <a:ln>
            <a:noFill/>
          </a:ln>
        </p:spPr>
        <p:txBody>
          <a:bodyPr spcFirstLastPara="1" wrap="square" lIns="91425" tIns="45700" rIns="91425" bIns="45700" anchor="ctr" anchorCtr="0">
            <a:noAutofit/>
          </a:bodyPr>
          <a:lstStyle/>
          <a:p>
            <a:pPr marL="457200" algn="just">
              <a:spcBef>
                <a:spcPts val="480"/>
              </a:spcBef>
              <a:spcAft>
                <a:spcPts val="0"/>
              </a:spcAft>
            </a:pPr>
            <a:endParaRPr lang="en-US" sz="2400" dirty="0">
              <a:solidFill>
                <a:srgbClr val="0033CC"/>
              </a:solidFill>
              <a:latin typeface="Trebuchet MS"/>
            </a:endParaRPr>
          </a:p>
        </p:txBody>
      </p:sp>
      <p:sp>
        <p:nvSpPr>
          <p:cNvPr id="2" name="TextBox 1">
            <a:extLst>
              <a:ext uri="{FF2B5EF4-FFF2-40B4-BE49-F238E27FC236}">
                <a16:creationId xmlns:a16="http://schemas.microsoft.com/office/drawing/2014/main" id="{5EADA59B-FD08-4BCD-B31B-3E7AC61CFE80}"/>
              </a:ext>
            </a:extLst>
          </p:cNvPr>
          <p:cNvSpPr txBox="1"/>
          <p:nvPr/>
        </p:nvSpPr>
        <p:spPr>
          <a:xfrm>
            <a:off x="1200150" y="1620403"/>
            <a:ext cx="9915525" cy="2246769"/>
          </a:xfrm>
          <a:prstGeom prst="rect">
            <a:avLst/>
          </a:prstGeom>
          <a:noFill/>
        </p:spPr>
        <p:txBody>
          <a:bodyPr wrap="square" rtlCol="0">
            <a:spAutoFit/>
          </a:bodyPr>
          <a:lstStyle/>
          <a:p>
            <a:pPr algn="l"/>
            <a:r>
              <a:rPr lang="en-US" sz="2000" b="1" i="0" dirty="0">
                <a:solidFill>
                  <a:srgbClr val="374151"/>
                </a:solidFill>
                <a:effectLst/>
                <a:latin typeface="Söhne"/>
              </a:rPr>
              <a:t>5.) AES Encryption and Decryption:</a:t>
            </a:r>
            <a:endParaRPr lang="en-US" sz="2000" b="0" i="0" dirty="0">
              <a:solidFill>
                <a:srgbClr val="374151"/>
              </a:solidFill>
              <a:effectLst/>
              <a:latin typeface="Söhne"/>
            </a:endParaRPr>
          </a:p>
          <a:p>
            <a:pPr algn="l">
              <a:buFont typeface="Arial" panose="020B0604020202020204" pitchFamily="34" charset="0"/>
              <a:buChar char="•"/>
            </a:pPr>
            <a:r>
              <a:rPr lang="en-US" sz="2000" b="0" i="0" dirty="0">
                <a:solidFill>
                  <a:srgbClr val="374151"/>
                </a:solidFill>
                <a:effectLst/>
                <a:latin typeface="Söhne"/>
              </a:rPr>
              <a:t>Each share created in the previous step is encrypted using the Advanced Encryption Standard (AES).</a:t>
            </a:r>
          </a:p>
          <a:p>
            <a:pPr algn="l">
              <a:buFont typeface="Arial" panose="020B0604020202020204" pitchFamily="34" charset="0"/>
              <a:buChar char="•"/>
            </a:pPr>
            <a:r>
              <a:rPr lang="en-US" sz="2000" b="0" i="0" dirty="0">
                <a:solidFill>
                  <a:srgbClr val="374151"/>
                </a:solidFill>
                <a:effectLst/>
                <a:latin typeface="Söhne"/>
              </a:rPr>
              <a:t>AES is a symmetric encryption algorithm that ensures the confidentiality and security of the shares.</a:t>
            </a:r>
          </a:p>
          <a:p>
            <a:pPr algn="l">
              <a:buFont typeface="Arial" panose="020B0604020202020204" pitchFamily="34" charset="0"/>
              <a:buChar char="•"/>
            </a:pPr>
            <a:r>
              <a:rPr lang="en-US" sz="2000" b="0" i="0" dirty="0">
                <a:solidFill>
                  <a:srgbClr val="374151"/>
                </a:solidFill>
                <a:effectLst/>
                <a:latin typeface="Söhne"/>
              </a:rPr>
              <a:t>Encryption is necessary to protect the content of the shares from unauthorized access.</a:t>
            </a:r>
          </a:p>
          <a:p>
            <a:endParaRPr lang="en-IN" sz="2000" dirty="0"/>
          </a:p>
        </p:txBody>
      </p:sp>
    </p:spTree>
    <p:extLst>
      <p:ext uri="{BB962C8B-B14F-4D97-AF65-F5344CB8AC3E}">
        <p14:creationId xmlns:p14="http://schemas.microsoft.com/office/powerpoint/2010/main" val="3974015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B5791-DA9F-5697-9E23-604781EA0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4591" y="179386"/>
            <a:ext cx="652609" cy="12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Google Shape;45;p6">
            <a:extLst>
              <a:ext uri="{FF2B5EF4-FFF2-40B4-BE49-F238E27FC236}">
                <a16:creationId xmlns:a16="http://schemas.microsoft.com/office/drawing/2014/main" id="{1016E7D4-FE15-C2A5-4ED5-99362FEB48AB}"/>
              </a:ext>
            </a:extLst>
          </p:cNvPr>
          <p:cNvSpPr/>
          <p:nvPr/>
        </p:nvSpPr>
        <p:spPr>
          <a:xfrm>
            <a:off x="3234813" y="1189925"/>
            <a:ext cx="7620000" cy="36600"/>
          </a:xfrm>
          <a:prstGeom prst="rect">
            <a:avLst/>
          </a:prstGeom>
          <a:solidFill>
            <a:schemeClr val="accent2"/>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5" name="Google Shape;46;p6">
            <a:extLst>
              <a:ext uri="{FF2B5EF4-FFF2-40B4-BE49-F238E27FC236}">
                <a16:creationId xmlns:a16="http://schemas.microsoft.com/office/drawing/2014/main" id="{2158074B-5348-511B-ADBF-F1BBCBF45528}"/>
              </a:ext>
            </a:extLst>
          </p:cNvPr>
          <p:cNvSpPr txBox="1"/>
          <p:nvPr/>
        </p:nvSpPr>
        <p:spPr>
          <a:xfrm>
            <a:off x="3082413" y="728225"/>
            <a:ext cx="7772400" cy="461700"/>
          </a:xfrm>
          <a:prstGeom prst="rect">
            <a:avLst/>
          </a:prstGeom>
          <a:noFill/>
          <a:ln>
            <a:noFill/>
          </a:ln>
        </p:spPr>
        <p:txBody>
          <a:bodyPr spcFirstLastPara="1" wrap="square" lIns="91425" tIns="45700" rIns="91425" bIns="45700" anchor="t" anchorCtr="0">
            <a:noAutofit/>
          </a:bodyPr>
          <a:lstStyle/>
          <a:p>
            <a:pPr marL="342900" indent="-342900" algn="r">
              <a:spcBef>
                <a:spcPts val="0"/>
              </a:spcBef>
              <a:spcAft>
                <a:spcPts val="0"/>
              </a:spcAft>
              <a:buClr>
                <a:srgbClr val="000000"/>
              </a:buClr>
              <a:buSzPts val="2400"/>
            </a:pPr>
            <a:r>
              <a:rPr lang="en-US" sz="2400" dirty="0">
                <a:solidFill>
                  <a:schemeClr val="tx1">
                    <a:lumMod val="95000"/>
                    <a:lumOff val="5000"/>
                  </a:schemeClr>
                </a:solidFill>
                <a:latin typeface="Trebuchet MS"/>
                <a:ea typeface="Trebuchet MS"/>
                <a:cs typeface="Trebuchet MS"/>
                <a:sym typeface="Trebuchet MS"/>
              </a:rPr>
              <a:t>Updated Design Details</a:t>
            </a:r>
          </a:p>
        </p:txBody>
      </p:sp>
      <p:sp>
        <p:nvSpPr>
          <p:cNvPr id="8" name="TextBox 7">
            <a:extLst>
              <a:ext uri="{FF2B5EF4-FFF2-40B4-BE49-F238E27FC236}">
                <a16:creationId xmlns:a16="http://schemas.microsoft.com/office/drawing/2014/main" id="{C6CDDAB1-1E2C-367B-EA02-935A882A8F36}"/>
              </a:ext>
            </a:extLst>
          </p:cNvPr>
          <p:cNvSpPr txBox="1"/>
          <p:nvPr/>
        </p:nvSpPr>
        <p:spPr>
          <a:xfrm>
            <a:off x="969095" y="1438975"/>
            <a:ext cx="10591800" cy="2585323"/>
          </a:xfrm>
          <a:prstGeom prst="rect">
            <a:avLst/>
          </a:prstGeom>
          <a:noFill/>
        </p:spPr>
        <p:txBody>
          <a:bodyPr wrap="square" rtlCol="0">
            <a:spAutoFit/>
          </a:bodyPr>
          <a:lstStyle/>
          <a:p>
            <a:pPr algn="l"/>
            <a:r>
              <a:rPr lang="en-US" b="1" i="0" dirty="0">
                <a:solidFill>
                  <a:srgbClr val="374151"/>
                </a:solidFill>
                <a:effectLst/>
                <a:latin typeface="Söhne"/>
              </a:rPr>
              <a:t>6.) Stacking of Shares Using XORing:</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To reconstruct the original image, a recipient needs to stack the encrypted shares together using the XOR (exclusive OR) operation.</a:t>
            </a:r>
          </a:p>
          <a:p>
            <a:pPr algn="l">
              <a:buFont typeface="Arial" panose="020B0604020202020204" pitchFamily="34" charset="0"/>
              <a:buChar char="•"/>
            </a:pPr>
            <a:r>
              <a:rPr lang="en-US" b="0" i="0" dirty="0">
                <a:solidFill>
                  <a:srgbClr val="374151"/>
                </a:solidFill>
                <a:effectLst/>
                <a:latin typeface="Söhne"/>
              </a:rPr>
              <a:t>XORing the shares reveals the original image because the encryption process distributes information across the shares in such a way that combining them recreates the original data.</a:t>
            </a:r>
          </a:p>
          <a:p>
            <a:pPr algn="l">
              <a:buFont typeface="Arial" panose="020B0604020202020204" pitchFamily="34" charset="0"/>
              <a:buChar char="•"/>
            </a:pPr>
            <a:r>
              <a:rPr lang="en-US" b="0" i="0" dirty="0">
                <a:solidFill>
                  <a:srgbClr val="374151"/>
                </a:solidFill>
                <a:effectLst/>
                <a:latin typeface="Söhne"/>
              </a:rPr>
              <a:t>However, the combined image may still have quality issues due to the encryption and sharing process.</a:t>
            </a:r>
          </a:p>
          <a:p>
            <a:endParaRPr lang="en-IN" dirty="0"/>
          </a:p>
          <a:p>
            <a:endParaRPr lang="en-IN" dirty="0"/>
          </a:p>
          <a:p>
            <a:endParaRPr lang="en-IN" dirty="0"/>
          </a:p>
        </p:txBody>
      </p:sp>
      <p:pic>
        <p:nvPicPr>
          <p:cNvPr id="10" name="Picture 9">
            <a:extLst>
              <a:ext uri="{FF2B5EF4-FFF2-40B4-BE49-F238E27FC236}">
                <a16:creationId xmlns:a16="http://schemas.microsoft.com/office/drawing/2014/main" id="{302C6F4A-AE17-D737-9466-8A8ABB125C34}"/>
              </a:ext>
            </a:extLst>
          </p:cNvPr>
          <p:cNvPicPr>
            <a:picLocks noChangeAspect="1"/>
          </p:cNvPicPr>
          <p:nvPr/>
        </p:nvPicPr>
        <p:blipFill rotWithShape="1">
          <a:blip r:embed="rId3">
            <a:extLst>
              <a:ext uri="{28A0092B-C50C-407E-A947-70E740481C1C}">
                <a14:useLocalDpi xmlns:a14="http://schemas.microsoft.com/office/drawing/2010/main" val="0"/>
              </a:ext>
            </a:extLst>
          </a:blip>
          <a:srcRect l="28565" t="14699" r="28574" b="32178"/>
          <a:stretch/>
        </p:blipFill>
        <p:spPr>
          <a:xfrm>
            <a:off x="4219575" y="3429000"/>
            <a:ext cx="4371976" cy="3048000"/>
          </a:xfrm>
          <a:prstGeom prst="rect">
            <a:avLst/>
          </a:prstGeom>
        </p:spPr>
      </p:pic>
    </p:spTree>
    <p:extLst>
      <p:ext uri="{BB962C8B-B14F-4D97-AF65-F5344CB8AC3E}">
        <p14:creationId xmlns:p14="http://schemas.microsoft.com/office/powerpoint/2010/main" val="673144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B5791-DA9F-5697-9E23-604781EA0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4591" y="179386"/>
            <a:ext cx="652609" cy="12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Google Shape;45;p6">
            <a:extLst>
              <a:ext uri="{FF2B5EF4-FFF2-40B4-BE49-F238E27FC236}">
                <a16:creationId xmlns:a16="http://schemas.microsoft.com/office/drawing/2014/main" id="{1016E7D4-FE15-C2A5-4ED5-99362FEB48AB}"/>
              </a:ext>
            </a:extLst>
          </p:cNvPr>
          <p:cNvSpPr/>
          <p:nvPr/>
        </p:nvSpPr>
        <p:spPr>
          <a:xfrm>
            <a:off x="3234813" y="1189925"/>
            <a:ext cx="7620000" cy="36600"/>
          </a:xfrm>
          <a:prstGeom prst="rect">
            <a:avLst/>
          </a:prstGeom>
          <a:solidFill>
            <a:schemeClr val="accent2"/>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5" name="Google Shape;46;p6">
            <a:extLst>
              <a:ext uri="{FF2B5EF4-FFF2-40B4-BE49-F238E27FC236}">
                <a16:creationId xmlns:a16="http://schemas.microsoft.com/office/drawing/2014/main" id="{2158074B-5348-511B-ADBF-F1BBCBF45528}"/>
              </a:ext>
            </a:extLst>
          </p:cNvPr>
          <p:cNvSpPr txBox="1"/>
          <p:nvPr/>
        </p:nvSpPr>
        <p:spPr>
          <a:xfrm>
            <a:off x="3082413" y="728225"/>
            <a:ext cx="7772400" cy="461700"/>
          </a:xfrm>
          <a:prstGeom prst="rect">
            <a:avLst/>
          </a:prstGeom>
          <a:noFill/>
          <a:ln>
            <a:noFill/>
          </a:ln>
        </p:spPr>
        <p:txBody>
          <a:bodyPr spcFirstLastPara="1" wrap="square" lIns="91425" tIns="45700" rIns="91425" bIns="45700" anchor="t" anchorCtr="0">
            <a:noAutofit/>
          </a:bodyPr>
          <a:lstStyle/>
          <a:p>
            <a:pPr marL="342900" indent="-342900" algn="r">
              <a:spcBef>
                <a:spcPts val="0"/>
              </a:spcBef>
              <a:spcAft>
                <a:spcPts val="0"/>
              </a:spcAft>
              <a:buClr>
                <a:srgbClr val="000000"/>
              </a:buClr>
              <a:buSzPts val="2400"/>
            </a:pPr>
            <a:r>
              <a:rPr lang="en-US" sz="2400" dirty="0">
                <a:solidFill>
                  <a:schemeClr val="tx1">
                    <a:lumMod val="95000"/>
                    <a:lumOff val="5000"/>
                  </a:schemeClr>
                </a:solidFill>
                <a:latin typeface="Trebuchet MS"/>
                <a:ea typeface="Trebuchet MS"/>
                <a:cs typeface="Trebuchet MS"/>
                <a:sym typeface="Trebuchet MS"/>
              </a:rPr>
              <a:t>Updated Design Details</a:t>
            </a:r>
          </a:p>
        </p:txBody>
      </p:sp>
      <p:sp>
        <p:nvSpPr>
          <p:cNvPr id="2" name="TextBox 1">
            <a:extLst>
              <a:ext uri="{FF2B5EF4-FFF2-40B4-BE49-F238E27FC236}">
                <a16:creationId xmlns:a16="http://schemas.microsoft.com/office/drawing/2014/main" id="{2A41C0FD-8077-5E19-FEA6-EBF41446D2C4}"/>
              </a:ext>
            </a:extLst>
          </p:cNvPr>
          <p:cNvSpPr txBox="1"/>
          <p:nvPr/>
        </p:nvSpPr>
        <p:spPr>
          <a:xfrm>
            <a:off x="1588678" y="1337038"/>
            <a:ext cx="9267825" cy="2585323"/>
          </a:xfrm>
          <a:prstGeom prst="rect">
            <a:avLst/>
          </a:prstGeom>
          <a:noFill/>
        </p:spPr>
        <p:txBody>
          <a:bodyPr wrap="square" rtlCol="0">
            <a:spAutoFit/>
          </a:bodyPr>
          <a:lstStyle/>
          <a:p>
            <a:pPr algn="l"/>
            <a:r>
              <a:rPr lang="en-US" b="1" i="0" dirty="0">
                <a:solidFill>
                  <a:srgbClr val="374151"/>
                </a:solidFill>
                <a:effectLst/>
                <a:latin typeface="Söhne"/>
              </a:rPr>
              <a:t>7. ) Using Adaptive Filters for Quality Improvement: </a:t>
            </a:r>
            <a:r>
              <a:rPr lang="en-US" b="0" i="0" dirty="0">
                <a:solidFill>
                  <a:srgbClr val="374151"/>
                </a:solidFill>
                <a:effectLst/>
                <a:latin typeface="Söhne"/>
              </a:rPr>
              <a:t>Adaptive filters are applied to the combined image to enhance its visual quality.</a:t>
            </a:r>
          </a:p>
          <a:p>
            <a:pPr algn="l">
              <a:buFont typeface="Arial" panose="020B0604020202020204" pitchFamily="34" charset="0"/>
              <a:buChar char="•"/>
            </a:pPr>
            <a:r>
              <a:rPr lang="en-US" b="0" i="0" dirty="0">
                <a:solidFill>
                  <a:srgbClr val="374151"/>
                </a:solidFill>
                <a:effectLst/>
                <a:latin typeface="Söhne"/>
              </a:rPr>
              <a:t>These filters can include techniques such as local noise filters, Gaussian filters, and Laplacian filters.</a:t>
            </a:r>
          </a:p>
          <a:p>
            <a:pPr algn="l">
              <a:buFont typeface="Arial" panose="020B0604020202020204" pitchFamily="34" charset="0"/>
              <a:buChar char="•"/>
            </a:pPr>
            <a:r>
              <a:rPr lang="en-US" b="0" i="0" dirty="0">
                <a:solidFill>
                  <a:srgbClr val="374151"/>
                </a:solidFill>
                <a:effectLst/>
                <a:latin typeface="Söhne"/>
              </a:rPr>
              <a:t>Local noise filters remove unwanted noise, Gaussian filters can smooth the image, and Laplacian filters enhance edges and fine details.</a:t>
            </a:r>
          </a:p>
          <a:p>
            <a:endParaRPr lang="en-IN" dirty="0"/>
          </a:p>
          <a:p>
            <a:endParaRPr lang="en-IN" dirty="0"/>
          </a:p>
          <a:p>
            <a:endParaRPr lang="en-IN" dirty="0"/>
          </a:p>
        </p:txBody>
      </p:sp>
      <p:pic>
        <p:nvPicPr>
          <p:cNvPr id="8" name="Picture 7" descr="A screenshot of a computer&#10;&#10;Description automatically generated">
            <a:extLst>
              <a:ext uri="{FF2B5EF4-FFF2-40B4-BE49-F238E27FC236}">
                <a16:creationId xmlns:a16="http://schemas.microsoft.com/office/drawing/2014/main" id="{40750810-AFEB-7A1B-D203-40988A5E1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3078" y="3130826"/>
            <a:ext cx="6995047" cy="3509896"/>
          </a:xfrm>
          <a:prstGeom prst="rect">
            <a:avLst/>
          </a:prstGeom>
        </p:spPr>
      </p:pic>
    </p:spTree>
    <p:extLst>
      <p:ext uri="{BB962C8B-B14F-4D97-AF65-F5344CB8AC3E}">
        <p14:creationId xmlns:p14="http://schemas.microsoft.com/office/powerpoint/2010/main" val="4268030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B5791-DA9F-5697-9E23-604781EA0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4591" y="179386"/>
            <a:ext cx="652609" cy="12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Google Shape;45;p6">
            <a:extLst>
              <a:ext uri="{FF2B5EF4-FFF2-40B4-BE49-F238E27FC236}">
                <a16:creationId xmlns:a16="http://schemas.microsoft.com/office/drawing/2014/main" id="{1016E7D4-FE15-C2A5-4ED5-99362FEB48AB}"/>
              </a:ext>
            </a:extLst>
          </p:cNvPr>
          <p:cNvSpPr/>
          <p:nvPr/>
        </p:nvSpPr>
        <p:spPr>
          <a:xfrm>
            <a:off x="3387213" y="925570"/>
            <a:ext cx="7620000" cy="36600"/>
          </a:xfrm>
          <a:prstGeom prst="rect">
            <a:avLst/>
          </a:prstGeom>
          <a:solidFill>
            <a:schemeClr val="accent2"/>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5" name="Google Shape;46;p6">
            <a:extLst>
              <a:ext uri="{FF2B5EF4-FFF2-40B4-BE49-F238E27FC236}">
                <a16:creationId xmlns:a16="http://schemas.microsoft.com/office/drawing/2014/main" id="{2158074B-5348-511B-ADBF-F1BBCBF45528}"/>
              </a:ext>
            </a:extLst>
          </p:cNvPr>
          <p:cNvSpPr txBox="1"/>
          <p:nvPr/>
        </p:nvSpPr>
        <p:spPr>
          <a:xfrm>
            <a:off x="3158613" y="500360"/>
            <a:ext cx="7772400" cy="461700"/>
          </a:xfrm>
          <a:prstGeom prst="rect">
            <a:avLst/>
          </a:prstGeom>
          <a:noFill/>
          <a:ln>
            <a:noFill/>
          </a:ln>
        </p:spPr>
        <p:txBody>
          <a:bodyPr spcFirstLastPara="1" wrap="square" lIns="91425" tIns="45700" rIns="91425" bIns="45700" anchor="t" anchorCtr="0">
            <a:noAutofit/>
          </a:bodyPr>
          <a:lstStyle/>
          <a:p>
            <a:pPr marL="342900" indent="-342900" algn="r">
              <a:spcBef>
                <a:spcPts val="0"/>
              </a:spcBef>
              <a:spcAft>
                <a:spcPts val="0"/>
              </a:spcAft>
              <a:buClr>
                <a:srgbClr val="000000"/>
              </a:buClr>
              <a:buSzPts val="2400"/>
            </a:pPr>
            <a:r>
              <a:rPr lang="en-US" sz="2400" dirty="0">
                <a:solidFill>
                  <a:schemeClr val="tx1">
                    <a:lumMod val="95000"/>
                    <a:lumOff val="5000"/>
                  </a:schemeClr>
                </a:solidFill>
                <a:latin typeface="Trebuchet MS"/>
                <a:ea typeface="Trebuchet MS"/>
                <a:cs typeface="Trebuchet MS"/>
                <a:sym typeface="Trebuchet MS"/>
              </a:rPr>
              <a:t>Updated Design Details</a:t>
            </a:r>
          </a:p>
        </p:txBody>
      </p:sp>
      <p:sp>
        <p:nvSpPr>
          <p:cNvPr id="2" name="TextBox 1">
            <a:extLst>
              <a:ext uri="{FF2B5EF4-FFF2-40B4-BE49-F238E27FC236}">
                <a16:creationId xmlns:a16="http://schemas.microsoft.com/office/drawing/2014/main" id="{947326A1-1FCF-3E45-69CA-07EB8AAA195B}"/>
              </a:ext>
            </a:extLst>
          </p:cNvPr>
          <p:cNvSpPr txBox="1"/>
          <p:nvPr/>
        </p:nvSpPr>
        <p:spPr>
          <a:xfrm>
            <a:off x="1562099" y="1165823"/>
            <a:ext cx="10239375" cy="1200329"/>
          </a:xfrm>
          <a:prstGeom prst="rect">
            <a:avLst/>
          </a:prstGeom>
          <a:noFill/>
        </p:spPr>
        <p:txBody>
          <a:bodyPr wrap="square" rtlCol="0">
            <a:spAutoFit/>
          </a:bodyPr>
          <a:lstStyle/>
          <a:p>
            <a:pPr algn="l"/>
            <a:r>
              <a:rPr lang="en-US" b="1" i="0" dirty="0">
                <a:solidFill>
                  <a:srgbClr val="374151"/>
                </a:solidFill>
                <a:effectLst/>
                <a:latin typeface="Söhne"/>
              </a:rPr>
              <a:t>8.) Obtaining the Final Image:</a:t>
            </a:r>
            <a:r>
              <a:rPr lang="en-US" dirty="0">
                <a:solidFill>
                  <a:srgbClr val="374151"/>
                </a:solidFill>
                <a:latin typeface="Söhne"/>
              </a:rPr>
              <a:t> </a:t>
            </a:r>
            <a:r>
              <a:rPr lang="en-US" b="0" i="0" dirty="0">
                <a:solidFill>
                  <a:srgbClr val="374151"/>
                </a:solidFill>
                <a:effectLst/>
                <a:latin typeface="Söhne"/>
              </a:rPr>
              <a:t>After applying adaptive filters, you obtain the final enhanced image.</a:t>
            </a:r>
          </a:p>
          <a:p>
            <a:pPr algn="l">
              <a:buFont typeface="Arial" panose="020B0604020202020204" pitchFamily="34" charset="0"/>
              <a:buChar char="•"/>
            </a:pPr>
            <a:r>
              <a:rPr lang="en-US" b="0" i="0" dirty="0">
                <a:solidFill>
                  <a:srgbClr val="374151"/>
                </a:solidFill>
                <a:effectLst/>
                <a:latin typeface="Söhne"/>
              </a:rPr>
              <a:t>This image should have improved quality compared to the combined shares, making it suitable for visualization and analysis.</a:t>
            </a:r>
          </a:p>
          <a:p>
            <a:endParaRPr lang="en-IN" dirty="0"/>
          </a:p>
        </p:txBody>
      </p:sp>
      <p:pic>
        <p:nvPicPr>
          <p:cNvPr id="8" name="Picture 7" descr="A screenshot of a computer screen&#10;&#10;Description automatically generated">
            <a:extLst>
              <a:ext uri="{FF2B5EF4-FFF2-40B4-BE49-F238E27FC236}">
                <a16:creationId xmlns:a16="http://schemas.microsoft.com/office/drawing/2014/main" id="{75C7B0AC-FD06-0767-0302-94E5F25D8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6390" y="2138779"/>
            <a:ext cx="7580305" cy="4387882"/>
          </a:xfrm>
          <a:prstGeom prst="rect">
            <a:avLst/>
          </a:prstGeom>
        </p:spPr>
      </p:pic>
    </p:spTree>
    <p:extLst>
      <p:ext uri="{BB962C8B-B14F-4D97-AF65-F5344CB8AC3E}">
        <p14:creationId xmlns:p14="http://schemas.microsoft.com/office/powerpoint/2010/main" val="241316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B5791-DA9F-5697-9E23-604781EA0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4591" y="179386"/>
            <a:ext cx="652609" cy="12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Google Shape;45;p6">
            <a:extLst>
              <a:ext uri="{FF2B5EF4-FFF2-40B4-BE49-F238E27FC236}">
                <a16:creationId xmlns:a16="http://schemas.microsoft.com/office/drawing/2014/main" id="{1016E7D4-FE15-C2A5-4ED5-99362FEB48AB}"/>
              </a:ext>
            </a:extLst>
          </p:cNvPr>
          <p:cNvSpPr/>
          <p:nvPr/>
        </p:nvSpPr>
        <p:spPr>
          <a:xfrm>
            <a:off x="3234813" y="1189925"/>
            <a:ext cx="7620000" cy="36600"/>
          </a:xfrm>
          <a:prstGeom prst="rect">
            <a:avLst/>
          </a:prstGeom>
          <a:solidFill>
            <a:schemeClr val="accent2"/>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5" name="Google Shape;46;p6">
            <a:extLst>
              <a:ext uri="{FF2B5EF4-FFF2-40B4-BE49-F238E27FC236}">
                <a16:creationId xmlns:a16="http://schemas.microsoft.com/office/drawing/2014/main" id="{2158074B-5348-511B-ADBF-F1BBCBF45528}"/>
              </a:ext>
            </a:extLst>
          </p:cNvPr>
          <p:cNvSpPr txBox="1"/>
          <p:nvPr/>
        </p:nvSpPr>
        <p:spPr>
          <a:xfrm>
            <a:off x="3082413" y="728225"/>
            <a:ext cx="7772400" cy="461700"/>
          </a:xfrm>
          <a:prstGeom prst="rect">
            <a:avLst/>
          </a:prstGeom>
          <a:noFill/>
          <a:ln>
            <a:noFill/>
          </a:ln>
        </p:spPr>
        <p:txBody>
          <a:bodyPr spcFirstLastPara="1" wrap="square" lIns="91425" tIns="45700" rIns="91425" bIns="45700" anchor="t" anchorCtr="0">
            <a:noAutofit/>
          </a:bodyPr>
          <a:lstStyle/>
          <a:p>
            <a:pPr marL="342900" indent="-342900" algn="r">
              <a:spcBef>
                <a:spcPts val="0"/>
              </a:spcBef>
              <a:spcAft>
                <a:spcPts val="0"/>
              </a:spcAft>
              <a:buClr>
                <a:srgbClr val="000000"/>
              </a:buClr>
              <a:buSzPts val="2400"/>
            </a:pPr>
            <a:r>
              <a:rPr lang="en-US" sz="2400" dirty="0">
                <a:solidFill>
                  <a:schemeClr val="tx1">
                    <a:lumMod val="95000"/>
                    <a:lumOff val="5000"/>
                  </a:schemeClr>
                </a:solidFill>
                <a:latin typeface="Trebuchet MS"/>
                <a:ea typeface="Trebuchet MS"/>
                <a:cs typeface="Trebuchet MS"/>
                <a:sym typeface="Trebuchet MS"/>
              </a:rPr>
              <a:t>Updated Design Details</a:t>
            </a:r>
          </a:p>
        </p:txBody>
      </p:sp>
      <p:sp>
        <p:nvSpPr>
          <p:cNvPr id="6" name="Google Shape;47;p6">
            <a:extLst>
              <a:ext uri="{FF2B5EF4-FFF2-40B4-BE49-F238E27FC236}">
                <a16:creationId xmlns:a16="http://schemas.microsoft.com/office/drawing/2014/main" id="{770A95A8-4351-9D1C-5CF6-0E19E9DB34E2}"/>
              </a:ext>
            </a:extLst>
          </p:cNvPr>
          <p:cNvSpPr txBox="1"/>
          <p:nvPr/>
        </p:nvSpPr>
        <p:spPr>
          <a:xfrm>
            <a:off x="1002891" y="1620403"/>
            <a:ext cx="10439400" cy="3647768"/>
          </a:xfrm>
          <a:prstGeom prst="rect">
            <a:avLst/>
          </a:prstGeom>
          <a:noFill/>
          <a:ln>
            <a:noFill/>
          </a:ln>
        </p:spPr>
        <p:txBody>
          <a:bodyPr spcFirstLastPara="1" wrap="square" lIns="91425" tIns="45700" rIns="91425" bIns="45700" anchor="ctr" anchorCtr="0">
            <a:noAutofit/>
          </a:bodyPr>
          <a:lstStyle/>
          <a:p>
            <a:pPr marL="457200" algn="just">
              <a:spcBef>
                <a:spcPts val="480"/>
              </a:spcBef>
              <a:spcAft>
                <a:spcPts val="0"/>
              </a:spcAft>
            </a:pPr>
            <a:endParaRPr lang="en-US" sz="2400" dirty="0">
              <a:solidFill>
                <a:srgbClr val="0033CC"/>
              </a:solidFill>
              <a:latin typeface="Trebuchet MS"/>
            </a:endParaRPr>
          </a:p>
        </p:txBody>
      </p:sp>
      <p:sp>
        <p:nvSpPr>
          <p:cNvPr id="2" name="TextBox 1">
            <a:extLst>
              <a:ext uri="{FF2B5EF4-FFF2-40B4-BE49-F238E27FC236}">
                <a16:creationId xmlns:a16="http://schemas.microsoft.com/office/drawing/2014/main" id="{25B8014D-4F67-EBDC-B699-2A3E23444D43}"/>
              </a:ext>
            </a:extLst>
          </p:cNvPr>
          <p:cNvSpPr txBox="1"/>
          <p:nvPr/>
        </p:nvSpPr>
        <p:spPr>
          <a:xfrm>
            <a:off x="1485900" y="1387751"/>
            <a:ext cx="10134600" cy="2031325"/>
          </a:xfrm>
          <a:prstGeom prst="rect">
            <a:avLst/>
          </a:prstGeom>
          <a:noFill/>
        </p:spPr>
        <p:txBody>
          <a:bodyPr wrap="square" rtlCol="0">
            <a:spAutoFit/>
          </a:bodyPr>
          <a:lstStyle/>
          <a:p>
            <a:pPr algn="l"/>
            <a:r>
              <a:rPr lang="en-US" b="1" i="0" dirty="0">
                <a:solidFill>
                  <a:srgbClr val="374151"/>
                </a:solidFill>
                <a:effectLst/>
                <a:latin typeface="Söhne"/>
              </a:rPr>
              <a:t>9.) Checking Parameters:</a:t>
            </a:r>
            <a:r>
              <a:rPr lang="en-US" dirty="0">
                <a:solidFill>
                  <a:srgbClr val="374151"/>
                </a:solidFill>
                <a:latin typeface="Söhne"/>
              </a:rPr>
              <a:t> </a:t>
            </a:r>
            <a:r>
              <a:rPr lang="en-US" b="0" i="0" dirty="0">
                <a:solidFill>
                  <a:srgbClr val="374151"/>
                </a:solidFill>
                <a:effectLst/>
                <a:latin typeface="Söhne"/>
              </a:rPr>
              <a:t>To quantitatively assess the effectiveness of your image enhancement techniques, various image quality metrics are used.</a:t>
            </a:r>
          </a:p>
          <a:p>
            <a:pPr algn="l">
              <a:buFont typeface="Arial" panose="020B0604020202020204" pitchFamily="34" charset="0"/>
              <a:buChar char="•"/>
            </a:pPr>
            <a:r>
              <a:rPr lang="en-US" b="0" i="0" dirty="0">
                <a:solidFill>
                  <a:srgbClr val="374151"/>
                </a:solidFill>
                <a:effectLst/>
                <a:latin typeface="Söhne"/>
              </a:rPr>
              <a:t>These metrics include Mean Squared Error (MSE), Peak Signal-to-Noise Ratio (PSNR), Mean Difference (MD), Normalized Absolute Error (NAE), and Structural Similarity Index (SSIM).</a:t>
            </a:r>
          </a:p>
          <a:p>
            <a:pPr algn="l">
              <a:buFont typeface="Arial" panose="020B0604020202020204" pitchFamily="34" charset="0"/>
              <a:buChar char="•"/>
            </a:pPr>
            <a:r>
              <a:rPr lang="en-US" b="0" i="0" dirty="0">
                <a:solidFill>
                  <a:srgbClr val="374151"/>
                </a:solidFill>
                <a:effectLst/>
                <a:latin typeface="Söhne"/>
              </a:rPr>
              <a:t>These parameters help you measure the quality improvement achieved in the final enhanced image compared to the original input image.</a:t>
            </a:r>
          </a:p>
          <a:p>
            <a:endParaRPr lang="en-IN" dirty="0"/>
          </a:p>
        </p:txBody>
      </p:sp>
      <p:pic>
        <p:nvPicPr>
          <p:cNvPr id="8" name="Picture 7" descr="A screenshot of a computer&#10;&#10;Description automatically generated">
            <a:extLst>
              <a:ext uri="{FF2B5EF4-FFF2-40B4-BE49-F238E27FC236}">
                <a16:creationId xmlns:a16="http://schemas.microsoft.com/office/drawing/2014/main" id="{FE9B3FB3-5E0B-4F57-597F-B708A7B49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4600" y="3419076"/>
            <a:ext cx="5537200" cy="3111500"/>
          </a:xfrm>
          <a:prstGeom prst="rect">
            <a:avLst/>
          </a:prstGeom>
        </p:spPr>
      </p:pic>
    </p:spTree>
    <p:extLst>
      <p:ext uri="{BB962C8B-B14F-4D97-AF65-F5344CB8AC3E}">
        <p14:creationId xmlns:p14="http://schemas.microsoft.com/office/powerpoint/2010/main" val="2048143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B5791-DA9F-5697-9E23-604781EA0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4591" y="179386"/>
            <a:ext cx="652609" cy="12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Google Shape;45;p6">
            <a:extLst>
              <a:ext uri="{FF2B5EF4-FFF2-40B4-BE49-F238E27FC236}">
                <a16:creationId xmlns:a16="http://schemas.microsoft.com/office/drawing/2014/main" id="{C6AC83EE-129F-CA01-ABA6-F8A2052DB2D8}"/>
              </a:ext>
            </a:extLst>
          </p:cNvPr>
          <p:cNvSpPr/>
          <p:nvPr/>
        </p:nvSpPr>
        <p:spPr>
          <a:xfrm>
            <a:off x="3248025" y="831072"/>
            <a:ext cx="7620000" cy="36600"/>
          </a:xfrm>
          <a:prstGeom prst="rect">
            <a:avLst/>
          </a:prstGeom>
          <a:solidFill>
            <a:schemeClr val="accent2"/>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5" name="Text Box 34">
            <a:extLst>
              <a:ext uri="{FF2B5EF4-FFF2-40B4-BE49-F238E27FC236}">
                <a16:creationId xmlns:a16="http://schemas.microsoft.com/office/drawing/2014/main" id="{20D18100-8F83-0E97-889E-F38435BE5A4B}"/>
              </a:ext>
            </a:extLst>
          </p:cNvPr>
          <p:cNvSpPr txBox="1">
            <a:spLocks noChangeArrowheads="1"/>
          </p:cNvSpPr>
          <p:nvPr/>
        </p:nvSpPr>
        <p:spPr bwMode="auto">
          <a:xfrm>
            <a:off x="1905000" y="369407"/>
            <a:ext cx="8763000" cy="461665"/>
          </a:xfrm>
          <a:prstGeom prst="rect">
            <a:avLst/>
          </a:prstGeom>
          <a:noFill/>
          <a:ln w="9525">
            <a:noFill/>
            <a:miter lim="800000"/>
            <a:headEnd/>
            <a:tailEnd/>
          </a:ln>
        </p:spPr>
        <p:txBody>
          <a:bodyPr wrap="square">
            <a:spAutoFit/>
          </a:bodyPr>
          <a:lstStyle/>
          <a:p>
            <a:pPr marL="342900" indent="-342900" algn="r">
              <a:spcBef>
                <a:spcPts val="0"/>
              </a:spcBef>
              <a:spcAft>
                <a:spcPts val="0"/>
              </a:spcAft>
            </a:pPr>
            <a:r>
              <a:rPr lang="en-US" sz="2400" dirty="0">
                <a:solidFill>
                  <a:schemeClr val="tx1">
                    <a:lumMod val="95000"/>
                    <a:lumOff val="5000"/>
                  </a:schemeClr>
                </a:solidFill>
                <a:latin typeface="Trebuchet MS"/>
              </a:rPr>
              <a:t>Results and Analysis</a:t>
            </a:r>
          </a:p>
        </p:txBody>
      </p:sp>
      <p:sp>
        <p:nvSpPr>
          <p:cNvPr id="6" name="Content Placeholder 2">
            <a:extLst>
              <a:ext uri="{FF2B5EF4-FFF2-40B4-BE49-F238E27FC236}">
                <a16:creationId xmlns:a16="http://schemas.microsoft.com/office/drawing/2014/main" id="{40D63862-C371-6D46-673E-CE0726FBF2AD}"/>
              </a:ext>
            </a:extLst>
          </p:cNvPr>
          <p:cNvSpPr txBox="1">
            <a:spLocks/>
          </p:cNvSpPr>
          <p:nvPr/>
        </p:nvSpPr>
        <p:spPr>
          <a:xfrm>
            <a:off x="1981200" y="1752600"/>
            <a:ext cx="8229600" cy="4724400"/>
          </a:xfrm>
          <a:prstGeom prst="rect">
            <a:avLst/>
          </a:prstGeom>
        </p:spPr>
        <p:txBody>
          <a:bodyPr/>
          <a:lstStyle/>
          <a:p>
            <a:pPr algn="just">
              <a:spcBef>
                <a:spcPts val="0"/>
              </a:spcBef>
              <a:spcAft>
                <a:spcPts val="0"/>
              </a:spcAft>
            </a:pPr>
            <a:endParaRPr lang="en-US" sz="2400" dirty="0">
              <a:solidFill>
                <a:srgbClr val="0033CC"/>
              </a:solidFill>
              <a:latin typeface="Trebuchet MS"/>
              <a:ea typeface="Trebuchet MS"/>
              <a:cs typeface="Trebuchet MS"/>
              <a:sym typeface="Trebuchet MS"/>
            </a:endParaRPr>
          </a:p>
          <a:p>
            <a:pPr algn="just">
              <a:spcBef>
                <a:spcPts val="0"/>
              </a:spcBef>
              <a:spcAft>
                <a:spcPts val="0"/>
              </a:spcAft>
            </a:pPr>
            <a:endParaRPr lang="en-US" sz="2400" dirty="0">
              <a:solidFill>
                <a:srgbClr val="0033CC"/>
              </a:solidFill>
              <a:latin typeface="Trebuchet MS"/>
              <a:ea typeface="Trebuchet MS"/>
              <a:cs typeface="Trebuchet MS"/>
              <a:sym typeface="Trebuchet MS"/>
            </a:endParaRPr>
          </a:p>
        </p:txBody>
      </p:sp>
      <p:sp>
        <p:nvSpPr>
          <p:cNvPr id="11" name="TextBox 10">
            <a:extLst>
              <a:ext uri="{FF2B5EF4-FFF2-40B4-BE49-F238E27FC236}">
                <a16:creationId xmlns:a16="http://schemas.microsoft.com/office/drawing/2014/main" id="{ABE7FF7C-5307-4B77-BDF1-E81C5DFF4D5E}"/>
              </a:ext>
            </a:extLst>
          </p:cNvPr>
          <p:cNvSpPr txBox="1"/>
          <p:nvPr/>
        </p:nvSpPr>
        <p:spPr>
          <a:xfrm>
            <a:off x="838200" y="977900"/>
            <a:ext cx="10029825" cy="369332"/>
          </a:xfrm>
          <a:prstGeom prst="rect">
            <a:avLst/>
          </a:prstGeom>
          <a:noFill/>
        </p:spPr>
        <p:txBody>
          <a:bodyPr wrap="square" rtlCol="0">
            <a:spAutoFit/>
          </a:bodyPr>
          <a:lstStyle/>
          <a:p>
            <a:r>
              <a:rPr lang="en-US" dirty="0"/>
              <a:t>Image Quality Parameters Obtained for Different Sized Images</a:t>
            </a:r>
          </a:p>
        </p:txBody>
      </p:sp>
      <p:grpSp>
        <p:nvGrpSpPr>
          <p:cNvPr id="22" name="Group 21">
            <a:extLst>
              <a:ext uri="{FF2B5EF4-FFF2-40B4-BE49-F238E27FC236}">
                <a16:creationId xmlns:a16="http://schemas.microsoft.com/office/drawing/2014/main" id="{4E5218ED-0684-13F1-8006-5008D3EB4182}"/>
              </a:ext>
            </a:extLst>
          </p:cNvPr>
          <p:cNvGrpSpPr/>
          <p:nvPr/>
        </p:nvGrpSpPr>
        <p:grpSpPr>
          <a:xfrm>
            <a:off x="838200" y="1457460"/>
            <a:ext cx="5291739" cy="4659354"/>
            <a:chOff x="838200" y="1457460"/>
            <a:chExt cx="5291739" cy="4659354"/>
          </a:xfrm>
        </p:grpSpPr>
        <p:pic>
          <p:nvPicPr>
            <p:cNvPr id="13" name="Picture 12" descr="A table with numbers and letters&#10;&#10;Description automatically generated">
              <a:extLst>
                <a:ext uri="{FF2B5EF4-FFF2-40B4-BE49-F238E27FC236}">
                  <a16:creationId xmlns:a16="http://schemas.microsoft.com/office/drawing/2014/main" id="{D3650643-2338-7A07-01DD-F1792EF32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57460"/>
              <a:ext cx="5291739" cy="1209540"/>
            </a:xfrm>
            <a:prstGeom prst="rect">
              <a:avLst/>
            </a:prstGeom>
          </p:spPr>
        </p:pic>
        <p:pic>
          <p:nvPicPr>
            <p:cNvPr id="15" name="Picture 14" descr="A table with numbers and letters&#10;&#10;Description automatically generated">
              <a:extLst>
                <a:ext uri="{FF2B5EF4-FFF2-40B4-BE49-F238E27FC236}">
                  <a16:creationId xmlns:a16="http://schemas.microsoft.com/office/drawing/2014/main" id="{BA389B1B-5FB4-A0D7-C904-B24F210266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667000"/>
              <a:ext cx="5291739" cy="1224291"/>
            </a:xfrm>
            <a:prstGeom prst="rect">
              <a:avLst/>
            </a:prstGeom>
          </p:spPr>
        </p:pic>
        <p:pic>
          <p:nvPicPr>
            <p:cNvPr id="17" name="Picture 16" descr="A table of numbers and letters&#10;&#10;Description automatically generated">
              <a:extLst>
                <a:ext uri="{FF2B5EF4-FFF2-40B4-BE49-F238E27FC236}">
                  <a16:creationId xmlns:a16="http://schemas.microsoft.com/office/drawing/2014/main" id="{42830C15-803C-DBA8-DF5A-7C822F05D3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139" y="3891291"/>
              <a:ext cx="5257800" cy="1179422"/>
            </a:xfrm>
            <a:prstGeom prst="rect">
              <a:avLst/>
            </a:prstGeom>
          </p:spPr>
        </p:pic>
        <p:pic>
          <p:nvPicPr>
            <p:cNvPr id="19" name="Picture 18" descr="A table with numbers and letters&#10;&#10;Description automatically generated">
              <a:extLst>
                <a:ext uri="{FF2B5EF4-FFF2-40B4-BE49-F238E27FC236}">
                  <a16:creationId xmlns:a16="http://schemas.microsoft.com/office/drawing/2014/main" id="{0A831692-4272-DD30-9A59-B840041398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5078" y="5070713"/>
              <a:ext cx="5274861" cy="1046101"/>
            </a:xfrm>
            <a:prstGeom prst="rect">
              <a:avLst/>
            </a:prstGeom>
          </p:spPr>
        </p:pic>
      </p:grpSp>
      <p:pic>
        <p:nvPicPr>
          <p:cNvPr id="21" name="Picture 20" descr="A table with numbers and letters&#10;&#10;Description automatically generated">
            <a:extLst>
              <a:ext uri="{FF2B5EF4-FFF2-40B4-BE49-F238E27FC236}">
                <a16:creationId xmlns:a16="http://schemas.microsoft.com/office/drawing/2014/main" id="{9E0CDEAF-7FD1-000D-91D9-484EC6042F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6500" y="1534578"/>
            <a:ext cx="5257800" cy="981701"/>
          </a:xfrm>
          <a:prstGeom prst="rect">
            <a:avLst/>
          </a:prstGeom>
        </p:spPr>
      </p:pic>
    </p:spTree>
    <p:extLst>
      <p:ext uri="{BB962C8B-B14F-4D97-AF65-F5344CB8AC3E}">
        <p14:creationId xmlns:p14="http://schemas.microsoft.com/office/powerpoint/2010/main" val="2335424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B5791-DA9F-5697-9E23-604781EA0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4591" y="179386"/>
            <a:ext cx="652609" cy="12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Google Shape;45;p6">
            <a:extLst>
              <a:ext uri="{FF2B5EF4-FFF2-40B4-BE49-F238E27FC236}">
                <a16:creationId xmlns:a16="http://schemas.microsoft.com/office/drawing/2014/main" id="{C6AC83EE-129F-CA01-ABA6-F8A2052DB2D8}"/>
              </a:ext>
            </a:extLst>
          </p:cNvPr>
          <p:cNvSpPr/>
          <p:nvPr/>
        </p:nvSpPr>
        <p:spPr>
          <a:xfrm>
            <a:off x="3248025" y="831072"/>
            <a:ext cx="7620000" cy="36600"/>
          </a:xfrm>
          <a:prstGeom prst="rect">
            <a:avLst/>
          </a:prstGeom>
          <a:solidFill>
            <a:schemeClr val="accent2"/>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5" name="Text Box 34">
            <a:extLst>
              <a:ext uri="{FF2B5EF4-FFF2-40B4-BE49-F238E27FC236}">
                <a16:creationId xmlns:a16="http://schemas.microsoft.com/office/drawing/2014/main" id="{20D18100-8F83-0E97-889E-F38435BE5A4B}"/>
              </a:ext>
            </a:extLst>
          </p:cNvPr>
          <p:cNvSpPr txBox="1">
            <a:spLocks noChangeArrowheads="1"/>
          </p:cNvSpPr>
          <p:nvPr/>
        </p:nvSpPr>
        <p:spPr bwMode="auto">
          <a:xfrm>
            <a:off x="1905000" y="369407"/>
            <a:ext cx="8763000" cy="461665"/>
          </a:xfrm>
          <a:prstGeom prst="rect">
            <a:avLst/>
          </a:prstGeom>
          <a:noFill/>
          <a:ln w="9525">
            <a:noFill/>
            <a:miter lim="800000"/>
            <a:headEnd/>
            <a:tailEnd/>
          </a:ln>
        </p:spPr>
        <p:txBody>
          <a:bodyPr wrap="square">
            <a:spAutoFit/>
          </a:bodyPr>
          <a:lstStyle/>
          <a:p>
            <a:pPr marL="342900" indent="-342900" algn="r">
              <a:spcBef>
                <a:spcPts val="0"/>
              </a:spcBef>
              <a:spcAft>
                <a:spcPts val="0"/>
              </a:spcAft>
            </a:pPr>
            <a:r>
              <a:rPr lang="en-US" sz="2400" dirty="0">
                <a:solidFill>
                  <a:schemeClr val="tx1">
                    <a:lumMod val="95000"/>
                    <a:lumOff val="5000"/>
                  </a:schemeClr>
                </a:solidFill>
                <a:latin typeface="Trebuchet MS"/>
              </a:rPr>
              <a:t>Individual Contribution</a:t>
            </a:r>
          </a:p>
        </p:txBody>
      </p:sp>
      <p:sp>
        <p:nvSpPr>
          <p:cNvPr id="6" name="Content Placeholder 2">
            <a:extLst>
              <a:ext uri="{FF2B5EF4-FFF2-40B4-BE49-F238E27FC236}">
                <a16:creationId xmlns:a16="http://schemas.microsoft.com/office/drawing/2014/main" id="{40D63862-C371-6D46-673E-CE0726FBF2AD}"/>
              </a:ext>
            </a:extLst>
          </p:cNvPr>
          <p:cNvSpPr txBox="1">
            <a:spLocks/>
          </p:cNvSpPr>
          <p:nvPr/>
        </p:nvSpPr>
        <p:spPr>
          <a:xfrm>
            <a:off x="1981200" y="1752600"/>
            <a:ext cx="8229600" cy="4724400"/>
          </a:xfrm>
          <a:prstGeom prst="rect">
            <a:avLst/>
          </a:prstGeom>
        </p:spPr>
        <p:txBody>
          <a:bodyPr/>
          <a:lstStyle/>
          <a:p>
            <a:pPr algn="just">
              <a:spcBef>
                <a:spcPts val="0"/>
              </a:spcBef>
              <a:spcAft>
                <a:spcPts val="0"/>
              </a:spcAft>
            </a:pPr>
            <a:endParaRPr lang="en-US" sz="2400" dirty="0">
              <a:solidFill>
                <a:srgbClr val="0033CC"/>
              </a:solidFill>
              <a:latin typeface="Trebuchet MS"/>
              <a:ea typeface="Trebuchet MS"/>
              <a:cs typeface="Trebuchet MS"/>
              <a:sym typeface="Trebuchet MS"/>
            </a:endParaRPr>
          </a:p>
          <a:p>
            <a:pPr algn="just">
              <a:spcBef>
                <a:spcPts val="0"/>
              </a:spcBef>
              <a:spcAft>
                <a:spcPts val="0"/>
              </a:spcAft>
            </a:pPr>
            <a:endParaRPr lang="en-US" sz="2400" dirty="0">
              <a:solidFill>
                <a:srgbClr val="0033CC"/>
              </a:solidFill>
              <a:latin typeface="Trebuchet MS"/>
              <a:ea typeface="Trebuchet MS"/>
              <a:cs typeface="Trebuchet MS"/>
              <a:sym typeface="Trebuchet MS"/>
            </a:endParaRPr>
          </a:p>
        </p:txBody>
      </p:sp>
    </p:spTree>
    <p:extLst>
      <p:ext uri="{BB962C8B-B14F-4D97-AF65-F5344CB8AC3E}">
        <p14:creationId xmlns:p14="http://schemas.microsoft.com/office/powerpoint/2010/main" val="183173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B5791-DA9F-5697-9E23-604781EA0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4591" y="179386"/>
            <a:ext cx="652609" cy="12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Google Shape;45;p6">
            <a:extLst>
              <a:ext uri="{FF2B5EF4-FFF2-40B4-BE49-F238E27FC236}">
                <a16:creationId xmlns:a16="http://schemas.microsoft.com/office/drawing/2014/main" id="{C6AC83EE-129F-CA01-ABA6-F8A2052DB2D8}"/>
              </a:ext>
            </a:extLst>
          </p:cNvPr>
          <p:cNvSpPr/>
          <p:nvPr/>
        </p:nvSpPr>
        <p:spPr>
          <a:xfrm>
            <a:off x="3048000" y="1581150"/>
            <a:ext cx="7620000" cy="36600"/>
          </a:xfrm>
          <a:prstGeom prst="rect">
            <a:avLst/>
          </a:prstGeom>
          <a:solidFill>
            <a:schemeClr val="accent2"/>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5" name="Text Box 34">
            <a:extLst>
              <a:ext uri="{FF2B5EF4-FFF2-40B4-BE49-F238E27FC236}">
                <a16:creationId xmlns:a16="http://schemas.microsoft.com/office/drawing/2014/main" id="{20D18100-8F83-0E97-889E-F38435BE5A4B}"/>
              </a:ext>
            </a:extLst>
          </p:cNvPr>
          <p:cNvSpPr txBox="1">
            <a:spLocks noChangeArrowheads="1"/>
          </p:cNvSpPr>
          <p:nvPr/>
        </p:nvSpPr>
        <p:spPr bwMode="auto">
          <a:xfrm>
            <a:off x="1905000" y="1143002"/>
            <a:ext cx="8763000" cy="461665"/>
          </a:xfrm>
          <a:prstGeom prst="rect">
            <a:avLst/>
          </a:prstGeom>
          <a:noFill/>
          <a:ln w="9525">
            <a:noFill/>
            <a:miter lim="800000"/>
            <a:headEnd/>
            <a:tailEnd/>
          </a:ln>
        </p:spPr>
        <p:txBody>
          <a:bodyPr wrap="square">
            <a:spAutoFit/>
          </a:bodyPr>
          <a:lstStyle/>
          <a:p>
            <a:pPr marL="342900" indent="-342900" algn="r">
              <a:spcBef>
                <a:spcPts val="0"/>
              </a:spcBef>
              <a:spcAft>
                <a:spcPts val="0"/>
              </a:spcAft>
            </a:pPr>
            <a:r>
              <a:rPr lang="en-US" sz="2400" dirty="0">
                <a:solidFill>
                  <a:schemeClr val="tx1">
                    <a:lumMod val="95000"/>
                    <a:lumOff val="5000"/>
                  </a:schemeClr>
                </a:solidFill>
                <a:latin typeface="Trebuchet MS"/>
              </a:rPr>
              <a:t>Publication status of your work</a:t>
            </a:r>
          </a:p>
        </p:txBody>
      </p:sp>
      <p:sp>
        <p:nvSpPr>
          <p:cNvPr id="6" name="Content Placeholder 2">
            <a:extLst>
              <a:ext uri="{FF2B5EF4-FFF2-40B4-BE49-F238E27FC236}">
                <a16:creationId xmlns:a16="http://schemas.microsoft.com/office/drawing/2014/main" id="{40D63862-C371-6D46-673E-CE0726FBF2AD}"/>
              </a:ext>
            </a:extLst>
          </p:cNvPr>
          <p:cNvSpPr txBox="1">
            <a:spLocks/>
          </p:cNvSpPr>
          <p:nvPr/>
        </p:nvSpPr>
        <p:spPr>
          <a:xfrm>
            <a:off x="2209800" y="2108550"/>
            <a:ext cx="9163050" cy="4749450"/>
          </a:xfrm>
          <a:prstGeom prst="rect">
            <a:avLst/>
          </a:prstGeom>
        </p:spPr>
        <p:txBody>
          <a:bodyPr/>
          <a:lstStyle/>
          <a:p>
            <a:pPr algn="just">
              <a:spcBef>
                <a:spcPts val="0"/>
              </a:spcBef>
              <a:spcAft>
                <a:spcPts val="0"/>
              </a:spcAft>
            </a:pPr>
            <a:r>
              <a:rPr lang="en-US" sz="2400" dirty="0">
                <a:solidFill>
                  <a:srgbClr val="374151"/>
                </a:solidFill>
                <a:latin typeface="Söhne"/>
              </a:rPr>
              <a:t>We</a:t>
            </a:r>
            <a:r>
              <a:rPr lang="en-US" sz="2400" b="0" i="0" dirty="0">
                <a:solidFill>
                  <a:srgbClr val="374151"/>
                </a:solidFill>
                <a:effectLst/>
                <a:latin typeface="Söhne"/>
              </a:rPr>
              <a:t>’re in the process of planning the paper's structure and developing the approach for writing it. We'll begin drafting the paper soon.</a:t>
            </a:r>
            <a:endParaRPr lang="en-US" sz="2400" dirty="0">
              <a:solidFill>
                <a:schemeClr val="tx1">
                  <a:lumMod val="95000"/>
                  <a:lumOff val="5000"/>
                </a:schemeClr>
              </a:solidFill>
              <a:latin typeface="Trebuchet MS"/>
              <a:ea typeface="Trebuchet MS"/>
              <a:cs typeface="Trebuchet MS"/>
              <a:sym typeface="Trebuchet MS"/>
            </a:endParaRPr>
          </a:p>
        </p:txBody>
      </p:sp>
    </p:spTree>
    <p:extLst>
      <p:ext uri="{BB962C8B-B14F-4D97-AF65-F5344CB8AC3E}">
        <p14:creationId xmlns:p14="http://schemas.microsoft.com/office/powerpoint/2010/main" val="1501954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B5791-DA9F-5697-9E23-604781EA0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4591" y="179386"/>
            <a:ext cx="652609" cy="12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Google Shape;45;p6">
            <a:extLst>
              <a:ext uri="{FF2B5EF4-FFF2-40B4-BE49-F238E27FC236}">
                <a16:creationId xmlns:a16="http://schemas.microsoft.com/office/drawing/2014/main" id="{4F0347E7-ABFB-F151-4066-C3D6FF8AB3FC}"/>
              </a:ext>
            </a:extLst>
          </p:cNvPr>
          <p:cNvSpPr/>
          <p:nvPr/>
        </p:nvSpPr>
        <p:spPr>
          <a:xfrm>
            <a:off x="3048000" y="1581150"/>
            <a:ext cx="7620000" cy="36600"/>
          </a:xfrm>
          <a:prstGeom prst="rect">
            <a:avLst/>
          </a:prstGeom>
          <a:solidFill>
            <a:schemeClr val="accent2"/>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3" name="Text Box 34">
            <a:extLst>
              <a:ext uri="{FF2B5EF4-FFF2-40B4-BE49-F238E27FC236}">
                <a16:creationId xmlns:a16="http://schemas.microsoft.com/office/drawing/2014/main" id="{747F33BB-2001-30DD-5782-364850B9AE5B}"/>
              </a:ext>
            </a:extLst>
          </p:cNvPr>
          <p:cNvSpPr txBox="1">
            <a:spLocks noChangeArrowheads="1"/>
          </p:cNvSpPr>
          <p:nvPr/>
        </p:nvSpPr>
        <p:spPr bwMode="auto">
          <a:xfrm>
            <a:off x="2895600" y="1143002"/>
            <a:ext cx="7772400" cy="461665"/>
          </a:xfrm>
          <a:prstGeom prst="rect">
            <a:avLst/>
          </a:prstGeom>
          <a:noFill/>
          <a:ln w="9525">
            <a:noFill/>
            <a:miter lim="800000"/>
            <a:headEnd/>
            <a:tailEnd/>
          </a:ln>
        </p:spPr>
        <p:txBody>
          <a:bodyPr wrap="square">
            <a:spAutoFit/>
          </a:bodyPr>
          <a:lstStyle/>
          <a:p>
            <a:pPr marL="342900" indent="-342900" algn="r" eaLnBrk="0" hangingPunct="0">
              <a:spcBef>
                <a:spcPts val="0"/>
              </a:spcBef>
              <a:spcAft>
                <a:spcPts val="0"/>
              </a:spcAft>
              <a:defRPr/>
            </a:pPr>
            <a:r>
              <a:rPr lang="en-US" sz="2400" dirty="0">
                <a:solidFill>
                  <a:schemeClr val="tx1">
                    <a:lumMod val="95000"/>
                    <a:lumOff val="5000"/>
                  </a:schemeClr>
                </a:solidFill>
                <a:latin typeface="Trebuchet MS"/>
              </a:rPr>
              <a:t>T</a:t>
            </a:r>
            <a:r>
              <a:rPr lang="en-IN" sz="2400" dirty="0">
                <a:solidFill>
                  <a:schemeClr val="tx1">
                    <a:lumMod val="95000"/>
                    <a:lumOff val="5000"/>
                  </a:schemeClr>
                </a:solidFill>
                <a:latin typeface="Trebuchet MS"/>
              </a:rPr>
              <a:t>he discussed timeline in ESA phase 1</a:t>
            </a:r>
            <a:endParaRPr lang="en-US" sz="2400" dirty="0">
              <a:solidFill>
                <a:schemeClr val="tx1">
                  <a:lumMod val="95000"/>
                  <a:lumOff val="5000"/>
                </a:schemeClr>
              </a:solidFill>
              <a:latin typeface="Trebuchet MS"/>
            </a:endParaRPr>
          </a:p>
        </p:txBody>
      </p:sp>
      <p:pic>
        <p:nvPicPr>
          <p:cNvPr id="6" name="Content Placeholder 8">
            <a:extLst>
              <a:ext uri="{FF2B5EF4-FFF2-40B4-BE49-F238E27FC236}">
                <a16:creationId xmlns:a16="http://schemas.microsoft.com/office/drawing/2014/main" id="{95B65D72-A335-071E-1B43-32361FF0F5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2208585"/>
            <a:ext cx="8042314" cy="3245821"/>
          </a:xfrm>
          <a:prstGeom prst="rect">
            <a:avLst/>
          </a:prstGeom>
        </p:spPr>
      </p:pic>
    </p:spTree>
    <p:extLst>
      <p:ext uri="{BB962C8B-B14F-4D97-AF65-F5344CB8AC3E}">
        <p14:creationId xmlns:p14="http://schemas.microsoft.com/office/powerpoint/2010/main" val="1437520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B5791-DA9F-5697-9E23-604781EA0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4591" y="179386"/>
            <a:ext cx="652609" cy="12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Google Shape;45;p6">
            <a:extLst>
              <a:ext uri="{FF2B5EF4-FFF2-40B4-BE49-F238E27FC236}">
                <a16:creationId xmlns:a16="http://schemas.microsoft.com/office/drawing/2014/main" id="{4511AF5B-6C97-58EE-780F-FC09D658B3EA}"/>
              </a:ext>
            </a:extLst>
          </p:cNvPr>
          <p:cNvSpPr/>
          <p:nvPr/>
        </p:nvSpPr>
        <p:spPr>
          <a:xfrm>
            <a:off x="3293196" y="865993"/>
            <a:ext cx="7620000" cy="36600"/>
          </a:xfrm>
          <a:prstGeom prst="rect">
            <a:avLst/>
          </a:prstGeom>
          <a:solidFill>
            <a:schemeClr val="accent2"/>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3" name="Text Box 34">
            <a:extLst>
              <a:ext uri="{FF2B5EF4-FFF2-40B4-BE49-F238E27FC236}">
                <a16:creationId xmlns:a16="http://schemas.microsoft.com/office/drawing/2014/main" id="{02261488-6529-CA21-A342-046AF015B5F3}"/>
              </a:ext>
            </a:extLst>
          </p:cNvPr>
          <p:cNvSpPr txBox="1">
            <a:spLocks noChangeArrowheads="1"/>
          </p:cNvSpPr>
          <p:nvPr/>
        </p:nvSpPr>
        <p:spPr bwMode="auto">
          <a:xfrm>
            <a:off x="2819400" y="396303"/>
            <a:ext cx="7772400" cy="461665"/>
          </a:xfrm>
          <a:prstGeom prst="rect">
            <a:avLst/>
          </a:prstGeom>
          <a:noFill/>
          <a:ln w="9525">
            <a:noFill/>
            <a:miter lim="800000"/>
            <a:headEnd/>
            <a:tailEnd/>
          </a:ln>
        </p:spPr>
        <p:txBody>
          <a:bodyPr wrap="square">
            <a:spAutoFit/>
          </a:bodyPr>
          <a:lstStyle/>
          <a:p>
            <a:pPr marL="342900" indent="-342900" algn="r" eaLnBrk="0" hangingPunct="0">
              <a:spcBef>
                <a:spcPts val="0"/>
              </a:spcBef>
              <a:spcAft>
                <a:spcPts val="0"/>
              </a:spcAft>
              <a:defRPr/>
            </a:pPr>
            <a:r>
              <a:rPr lang="en-IN" sz="2400" dirty="0">
                <a:solidFill>
                  <a:schemeClr val="tx1">
                    <a:lumMod val="95000"/>
                    <a:lumOff val="5000"/>
                  </a:schemeClr>
                </a:solidFill>
                <a:latin typeface="Trebuchet MS"/>
              </a:rPr>
              <a:t>Conclusion</a:t>
            </a:r>
            <a:endParaRPr lang="en-US" sz="2400" dirty="0">
              <a:solidFill>
                <a:schemeClr val="tx1">
                  <a:lumMod val="95000"/>
                  <a:lumOff val="5000"/>
                </a:schemeClr>
              </a:solidFill>
              <a:latin typeface="Trebuchet MS"/>
            </a:endParaRPr>
          </a:p>
        </p:txBody>
      </p:sp>
      <p:sp>
        <p:nvSpPr>
          <p:cNvPr id="6" name="TextBox 5">
            <a:extLst>
              <a:ext uri="{FF2B5EF4-FFF2-40B4-BE49-F238E27FC236}">
                <a16:creationId xmlns:a16="http://schemas.microsoft.com/office/drawing/2014/main" id="{07C17759-A230-F6A0-CEBB-41F8E2BB454A}"/>
              </a:ext>
            </a:extLst>
          </p:cNvPr>
          <p:cNvSpPr txBox="1"/>
          <p:nvPr/>
        </p:nvSpPr>
        <p:spPr>
          <a:xfrm>
            <a:off x="1104901" y="1265325"/>
            <a:ext cx="10220324" cy="5062924"/>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374151"/>
                </a:solidFill>
                <a:effectLst/>
                <a:latin typeface="Söhne"/>
              </a:rPr>
              <a:t>In conclusion, this project has explored the vital intersection of image quality enhancement and visual cryptography, aiming to address the challenges of securely sharing sensitive images while preserving their visual integrity. </a:t>
            </a:r>
          </a:p>
          <a:p>
            <a:pPr marL="285750" indent="-285750">
              <a:buFont typeface="Arial" panose="020B0604020202020204" pitchFamily="34" charset="0"/>
              <a:buChar char="•"/>
            </a:pPr>
            <a:r>
              <a:rPr lang="en-US" sz="1900" b="0" i="0" dirty="0">
                <a:solidFill>
                  <a:srgbClr val="374151"/>
                </a:solidFill>
                <a:effectLst/>
                <a:latin typeface="Söhne"/>
              </a:rPr>
              <a:t>Through a systematic approach, we have demonstrated the effectiveness of our proposed methods. The utilization of Floyd-Steinberg dithering for error diffusion and share generation, followed by AES encryption, provided a robust foundation for secure image sharing.</a:t>
            </a:r>
          </a:p>
          <a:p>
            <a:pPr marL="285750" indent="-285750">
              <a:buFont typeface="Arial" panose="020B0604020202020204" pitchFamily="34" charset="0"/>
              <a:buChar char="•"/>
            </a:pPr>
            <a:r>
              <a:rPr lang="en-US" sz="1900" b="0" i="0" dirty="0">
                <a:solidFill>
                  <a:srgbClr val="374151"/>
                </a:solidFill>
                <a:effectLst/>
                <a:latin typeface="Söhne"/>
              </a:rPr>
              <a:t>Furthermore, the application of adaptive filters, including local noise filters, Gaussian filters, and Laplacian filters, significantly improved the visual quality of the reconstructed images. </a:t>
            </a:r>
          </a:p>
          <a:p>
            <a:pPr marL="285750" indent="-285750">
              <a:buFont typeface="Arial" panose="020B0604020202020204" pitchFamily="34" charset="0"/>
              <a:buChar char="•"/>
            </a:pPr>
            <a:r>
              <a:rPr lang="en-US" sz="1900" b="0" i="0" dirty="0">
                <a:solidFill>
                  <a:srgbClr val="374151"/>
                </a:solidFill>
                <a:effectLst/>
                <a:latin typeface="Söhne"/>
              </a:rPr>
              <a:t>Our project contributes to the fields of image processing and cryptography by providing a practical solution for enhancing image quality while maintaining security. </a:t>
            </a:r>
          </a:p>
          <a:p>
            <a:pPr marL="285750" indent="-285750">
              <a:buFont typeface="Arial" panose="020B0604020202020204" pitchFamily="34" charset="0"/>
              <a:buChar char="•"/>
            </a:pPr>
            <a:r>
              <a:rPr lang="en-US" sz="1900" b="0" i="0" dirty="0">
                <a:solidFill>
                  <a:srgbClr val="374151"/>
                </a:solidFill>
                <a:effectLst/>
                <a:latin typeface="Söhne"/>
              </a:rPr>
              <a:t>The use of comprehensive image quality metrics, such as MSE, PSNR, MD, NAE, and SSIM, has allowed us to quantitatively assess the improvements achieved. </a:t>
            </a:r>
          </a:p>
          <a:p>
            <a:pPr marL="285750" indent="-285750">
              <a:buFont typeface="Arial" panose="020B0604020202020204" pitchFamily="34" charset="0"/>
              <a:buChar char="•"/>
            </a:pPr>
            <a:r>
              <a:rPr lang="en-US" sz="1900" b="0" i="0" dirty="0">
                <a:solidFill>
                  <a:srgbClr val="374151"/>
                </a:solidFill>
                <a:effectLst/>
                <a:latin typeface="Söhne"/>
              </a:rPr>
              <a:t>As a result, we believe that our work offers a valuable contribution to both the security and visual fidelity aspects of visual cryptography, with potential applications in secure image sharing across various domains. </a:t>
            </a:r>
          </a:p>
          <a:p>
            <a:pPr marL="285750" indent="-285750">
              <a:buFont typeface="Arial" panose="020B0604020202020204" pitchFamily="34" charset="0"/>
              <a:buChar char="•"/>
            </a:pPr>
            <a:r>
              <a:rPr lang="en-US" sz="1900" b="0" i="0" dirty="0">
                <a:solidFill>
                  <a:srgbClr val="374151"/>
                </a:solidFill>
                <a:effectLst/>
                <a:latin typeface="Söhne"/>
              </a:rPr>
              <a:t>Future work in this area could explore further optimization and the integration of more advanced encryption techniques to enhance security further.</a:t>
            </a:r>
            <a:endParaRPr lang="en-IN" sz="1900" dirty="0"/>
          </a:p>
        </p:txBody>
      </p:sp>
    </p:spTree>
    <p:extLst>
      <p:ext uri="{BB962C8B-B14F-4D97-AF65-F5344CB8AC3E}">
        <p14:creationId xmlns:p14="http://schemas.microsoft.com/office/powerpoint/2010/main" val="3036804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B5791-DA9F-5697-9E23-604781EA0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4591" y="179386"/>
            <a:ext cx="652609" cy="12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a:extLst>
              <a:ext uri="{FF2B5EF4-FFF2-40B4-BE49-F238E27FC236}">
                <a16:creationId xmlns:a16="http://schemas.microsoft.com/office/drawing/2014/main" id="{D99E1D8E-C741-2FF4-E44E-210BDDD37EDC}"/>
              </a:ext>
            </a:extLst>
          </p:cNvPr>
          <p:cNvSpPr txBox="1">
            <a:spLocks/>
          </p:cNvSpPr>
          <p:nvPr/>
        </p:nvSpPr>
        <p:spPr>
          <a:xfrm>
            <a:off x="826220" y="1387750"/>
            <a:ext cx="10734675" cy="5077201"/>
          </a:xfrm>
          <a:prstGeom prst="rect">
            <a:avLst/>
          </a:prstGeom>
        </p:spPr>
        <p:txBody>
          <a:bodyPr/>
          <a:lstStyle/>
          <a:p>
            <a:r>
              <a:rPr lang="en-US" sz="2100" b="1" kern="0" dirty="0">
                <a:latin typeface="Söhne"/>
              </a:rPr>
              <a:t>a.) Adaptive Filters:</a:t>
            </a:r>
            <a:r>
              <a:rPr lang="en-US" sz="2100" kern="0" dirty="0">
                <a:latin typeface="Söhne"/>
              </a:rPr>
              <a:t> To enhance image quality, the project incorporates adaptive filtering techniques. These filters are designed to reduce noise and correct distortions that may occur during the encryption process. By doing so, the shares or encrypted images maintain high visual quality.</a:t>
            </a:r>
          </a:p>
          <a:p>
            <a:r>
              <a:rPr lang="en-US" sz="2100" b="1" kern="0" dirty="0">
                <a:latin typeface="Söhne"/>
              </a:rPr>
              <a:t>b.) Security (AES Encryption): </a:t>
            </a:r>
            <a:r>
              <a:rPr lang="en-US" sz="2100" kern="0" dirty="0">
                <a:latin typeface="Söhne"/>
              </a:rPr>
              <a:t>The project employs the Advanced Encryption Standard (AES) encryption algorithm to ensure robust security. AES is well-established and widely recognized for its strength in protecting confidential information. It guarantees that unauthorized users cannot access or decipher the secret information.</a:t>
            </a:r>
          </a:p>
          <a:p>
            <a:r>
              <a:rPr lang="en-US" sz="2100" b="1" kern="0" dirty="0">
                <a:latin typeface="Söhne"/>
              </a:rPr>
              <a:t>c.) Efficiency</a:t>
            </a:r>
            <a:r>
              <a:rPr lang="en-US" sz="2100" kern="0" dirty="0">
                <a:latin typeface="Söhne"/>
              </a:rPr>
              <a:t>: The project leverages color visual cryptography, a technique that enhances efficiency in transmitting secret information. Unlike traditional visual cryptography that operates in black and white, color visual cryptography allows for the simultaneous transmission of multiple secret images within a single share, making the process more efficient and versatile.</a:t>
            </a:r>
          </a:p>
          <a:p>
            <a:r>
              <a:rPr lang="en-US" sz="2100" b="1" kern="0" dirty="0">
                <a:latin typeface="Söhne"/>
              </a:rPr>
              <a:t>d.)</a:t>
            </a:r>
            <a:r>
              <a:rPr lang="en-IN" sz="2100" b="1" i="0" dirty="0">
                <a:effectLst/>
                <a:latin typeface="Söhne"/>
              </a:rPr>
              <a:t> Novelty</a:t>
            </a:r>
            <a:r>
              <a:rPr lang="en-IN" sz="2100" b="1" i="0" dirty="0">
                <a:solidFill>
                  <a:srgbClr val="374151"/>
                </a:solidFill>
                <a:effectLst/>
                <a:latin typeface="Söhne"/>
              </a:rPr>
              <a:t>: </a:t>
            </a:r>
            <a:r>
              <a:rPr lang="en-US" sz="2100" b="0" i="0" dirty="0">
                <a:effectLst/>
                <a:latin typeface="Söhne"/>
              </a:rPr>
              <a:t>This technique is a relatively new concept that combines several different technologies, making it an exciting area of research for those interested in cryptography, computer vision, and image processing.</a:t>
            </a:r>
          </a:p>
          <a:p>
            <a:endParaRPr lang="en-IN" sz="2100" b="1" kern="0" dirty="0"/>
          </a:p>
        </p:txBody>
      </p:sp>
      <p:sp>
        <p:nvSpPr>
          <p:cNvPr id="5" name="Text Box 34">
            <a:extLst>
              <a:ext uri="{FF2B5EF4-FFF2-40B4-BE49-F238E27FC236}">
                <a16:creationId xmlns:a16="http://schemas.microsoft.com/office/drawing/2014/main" id="{CB380324-8DFC-1D41-5248-38F10044CF10}"/>
              </a:ext>
            </a:extLst>
          </p:cNvPr>
          <p:cNvSpPr txBox="1">
            <a:spLocks noChangeArrowheads="1"/>
          </p:cNvSpPr>
          <p:nvPr/>
        </p:nvSpPr>
        <p:spPr bwMode="auto">
          <a:xfrm>
            <a:off x="4333875" y="632578"/>
            <a:ext cx="6477000" cy="461665"/>
          </a:xfrm>
          <a:prstGeom prst="rect">
            <a:avLst/>
          </a:prstGeom>
          <a:noFill/>
          <a:ln w="9525">
            <a:noFill/>
            <a:miter lim="800000"/>
            <a:headEnd/>
            <a:tailEnd/>
          </a:ln>
        </p:spPr>
        <p:txBody>
          <a:bodyPr wrap="square">
            <a:spAutoFit/>
          </a:bodyPr>
          <a:lstStyle/>
          <a:p>
            <a:pPr marL="342891" indent="-342891" algn="r" eaLnBrk="0" hangingPunct="0">
              <a:defRPr/>
            </a:pPr>
            <a:r>
              <a:rPr lang="en-US" sz="2400" dirty="0">
                <a:solidFill>
                  <a:schemeClr val="tx1">
                    <a:lumMod val="95000"/>
                    <a:lumOff val="5000"/>
                  </a:schemeClr>
                </a:solidFill>
                <a:latin typeface="+mj-lt"/>
              </a:rPr>
              <a:t>Introduction and Motivation</a:t>
            </a:r>
          </a:p>
        </p:txBody>
      </p:sp>
      <p:sp>
        <p:nvSpPr>
          <p:cNvPr id="6" name="Google Shape;45;p6">
            <a:extLst>
              <a:ext uri="{FF2B5EF4-FFF2-40B4-BE49-F238E27FC236}">
                <a16:creationId xmlns:a16="http://schemas.microsoft.com/office/drawing/2014/main" id="{8F8744E2-45B0-4997-0C92-BA7D8DEA8114}"/>
              </a:ext>
            </a:extLst>
          </p:cNvPr>
          <p:cNvSpPr/>
          <p:nvPr/>
        </p:nvSpPr>
        <p:spPr>
          <a:xfrm>
            <a:off x="3402733" y="1110393"/>
            <a:ext cx="7620000" cy="36600"/>
          </a:xfrm>
          <a:prstGeom prst="rect">
            <a:avLst/>
          </a:prstGeom>
          <a:solidFill>
            <a:schemeClr val="accent2"/>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Tree>
    <p:extLst>
      <p:ext uri="{BB962C8B-B14F-4D97-AF65-F5344CB8AC3E}">
        <p14:creationId xmlns:p14="http://schemas.microsoft.com/office/powerpoint/2010/main" val="1647224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B5791-DA9F-5697-9E23-604781EA0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4591" y="179386"/>
            <a:ext cx="652609" cy="12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Google Shape;45;p6">
            <a:extLst>
              <a:ext uri="{FF2B5EF4-FFF2-40B4-BE49-F238E27FC236}">
                <a16:creationId xmlns:a16="http://schemas.microsoft.com/office/drawing/2014/main" id="{704B20AB-06FF-8038-57BE-8F5697EDC233}"/>
              </a:ext>
            </a:extLst>
          </p:cNvPr>
          <p:cNvSpPr/>
          <p:nvPr/>
        </p:nvSpPr>
        <p:spPr>
          <a:xfrm>
            <a:off x="3048000" y="1581150"/>
            <a:ext cx="7620000" cy="36600"/>
          </a:xfrm>
          <a:prstGeom prst="rect">
            <a:avLst/>
          </a:prstGeom>
          <a:solidFill>
            <a:schemeClr val="accent2"/>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3" name="Text Box 34">
            <a:extLst>
              <a:ext uri="{FF2B5EF4-FFF2-40B4-BE49-F238E27FC236}">
                <a16:creationId xmlns:a16="http://schemas.microsoft.com/office/drawing/2014/main" id="{F24DFB8B-35A5-8C42-5373-804DBAF7A757}"/>
              </a:ext>
            </a:extLst>
          </p:cNvPr>
          <p:cNvSpPr txBox="1">
            <a:spLocks noChangeArrowheads="1"/>
          </p:cNvSpPr>
          <p:nvPr/>
        </p:nvSpPr>
        <p:spPr bwMode="auto">
          <a:xfrm>
            <a:off x="2895600" y="1143002"/>
            <a:ext cx="7772400" cy="461665"/>
          </a:xfrm>
          <a:prstGeom prst="rect">
            <a:avLst/>
          </a:prstGeom>
          <a:noFill/>
          <a:ln w="9525">
            <a:noFill/>
            <a:miter lim="800000"/>
            <a:headEnd/>
            <a:tailEnd/>
          </a:ln>
        </p:spPr>
        <p:txBody>
          <a:bodyPr wrap="square">
            <a:spAutoFit/>
          </a:bodyPr>
          <a:lstStyle/>
          <a:p>
            <a:pPr marL="342891" indent="-342891" algn="r" eaLnBrk="0" hangingPunct="0">
              <a:defRPr/>
            </a:pPr>
            <a:r>
              <a:rPr lang="en-US" sz="2400" dirty="0">
                <a:solidFill>
                  <a:schemeClr val="tx1">
                    <a:lumMod val="95000"/>
                    <a:lumOff val="5000"/>
                  </a:schemeClr>
                </a:solidFill>
                <a:latin typeface="Trebuchet MS" pitchFamily="34" charset="0"/>
              </a:rPr>
              <a:t>References</a:t>
            </a:r>
          </a:p>
        </p:txBody>
      </p:sp>
      <p:sp>
        <p:nvSpPr>
          <p:cNvPr id="5" name="Content Placeholder 2">
            <a:extLst>
              <a:ext uri="{FF2B5EF4-FFF2-40B4-BE49-F238E27FC236}">
                <a16:creationId xmlns:a16="http://schemas.microsoft.com/office/drawing/2014/main" id="{EC05E05D-74A0-9590-A670-880E545AEB5A}"/>
              </a:ext>
            </a:extLst>
          </p:cNvPr>
          <p:cNvSpPr txBox="1">
            <a:spLocks/>
          </p:cNvSpPr>
          <p:nvPr/>
        </p:nvSpPr>
        <p:spPr>
          <a:xfrm>
            <a:off x="1828800" y="1828800"/>
            <a:ext cx="8458200" cy="4724400"/>
          </a:xfrm>
          <a:prstGeom prst="rect">
            <a:avLst/>
          </a:prstGeom>
        </p:spPr>
        <p:txBody>
          <a:bodyPr/>
          <a:lstStyle/>
          <a:p>
            <a:pPr marL="342900" indent="12700" algn="just" eaLnBrk="0" hangingPunct="0">
              <a:spcBef>
                <a:spcPct val="20000"/>
              </a:spcBef>
              <a:defRPr/>
            </a:pPr>
            <a:endParaRPr lang="en-IN" sz="2400" dirty="0">
              <a:solidFill>
                <a:srgbClr val="0000FF"/>
              </a:solidFill>
              <a:latin typeface="Trebuchet MS" pitchFamily="34" charset="0"/>
            </a:endParaRPr>
          </a:p>
          <a:p>
            <a:pPr marL="342900" indent="12700" algn="just" eaLnBrk="0" hangingPunct="0">
              <a:spcBef>
                <a:spcPct val="20000"/>
              </a:spcBef>
              <a:defRPr/>
            </a:pPr>
            <a:endParaRPr lang="en-IN" sz="2400" dirty="0">
              <a:solidFill>
                <a:srgbClr val="0000FF"/>
              </a:solidFill>
              <a:latin typeface="Trebuchet MS" pitchFamily="34" charset="0"/>
            </a:endParaRPr>
          </a:p>
          <a:p>
            <a:pPr marL="1077913" lvl="1" indent="-265113" algn="just" eaLnBrk="0" hangingPunct="0">
              <a:spcBef>
                <a:spcPct val="20000"/>
              </a:spcBef>
              <a:defRPr/>
            </a:pPr>
            <a:endParaRPr lang="en-IN" sz="2400" dirty="0">
              <a:solidFill>
                <a:srgbClr val="0000FF"/>
              </a:solidFill>
              <a:latin typeface="Trebuchet MS" pitchFamily="34" charset="0"/>
            </a:endParaRPr>
          </a:p>
          <a:p>
            <a:pPr marL="342900" indent="-342900" eaLnBrk="0" hangingPunct="0">
              <a:spcBef>
                <a:spcPct val="20000"/>
              </a:spcBef>
              <a:defRPr/>
            </a:pPr>
            <a:endParaRPr lang="en-IN" sz="2000" kern="0" dirty="0">
              <a:latin typeface="Trebuchet MS" pitchFamily="34" charset="0"/>
            </a:endParaRPr>
          </a:p>
        </p:txBody>
      </p:sp>
      <p:sp>
        <p:nvSpPr>
          <p:cNvPr id="6" name="Content Placeholder 2">
            <a:extLst>
              <a:ext uri="{FF2B5EF4-FFF2-40B4-BE49-F238E27FC236}">
                <a16:creationId xmlns:a16="http://schemas.microsoft.com/office/drawing/2014/main" id="{2143245C-069C-E173-6E2D-ACA5C362EDF2}"/>
              </a:ext>
            </a:extLst>
          </p:cNvPr>
          <p:cNvSpPr txBox="1">
            <a:spLocks/>
          </p:cNvSpPr>
          <p:nvPr/>
        </p:nvSpPr>
        <p:spPr>
          <a:xfrm>
            <a:off x="1600201" y="1815717"/>
            <a:ext cx="9734550" cy="4507745"/>
          </a:xfrm>
          <a:prstGeom prst="rect">
            <a:avLst/>
          </a:prstGeom>
        </p:spPr>
        <p:txBody>
          <a:bodyPr vert="horz" lIns="91440" tIns="45720" rIns="91440" bIns="45720" rtlCol="0">
            <a:norm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mn-lt"/>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r>
              <a:rPr lang="en-US" sz="1900" b="1">
                <a:solidFill>
                  <a:srgbClr val="374151"/>
                </a:solidFill>
                <a:latin typeface="Söhne"/>
              </a:rPr>
              <a:t>Shah, S., &amp; Singh, S. (2021). Enhanced Visual Cryptography Scheme for Secret Image Retrieval using Average Filter. International Journal of Advanced Science and Technology, 30(3), 1635-1643. </a:t>
            </a:r>
            <a:r>
              <a:rPr lang="en-US" sz="1900" b="1" u="sng">
                <a:latin typeface="Söhne"/>
                <a:hlinkClick r:id="rId3"/>
              </a:rPr>
              <a:t>https://doi.org/10.14257/ijast.2021.30.03.155</a:t>
            </a:r>
            <a:endParaRPr lang="en-US" sz="1900" b="1" u="sng">
              <a:latin typeface="Söhne"/>
            </a:endParaRPr>
          </a:p>
          <a:p>
            <a:r>
              <a:rPr lang="en-IN" sz="1900">
                <a:latin typeface="Söhne"/>
              </a:rPr>
              <a:t>Abikoye Oluwakemi Christiana, Akande Noah Oluwatobi, Garuba Ayomide Victory, Ogundokun Roseline Oluwaseun. "A Secured One Time Password Authentication Technique using (3, 3) Visual Cryptography Scheme" , Journal of Physics: Conference Series, 2019 </a:t>
            </a:r>
            <a:endParaRPr lang="en-US" sz="1900" u="sng">
              <a:latin typeface="Söhne"/>
            </a:endParaRPr>
          </a:p>
          <a:p>
            <a:r>
              <a:rPr lang="en-US" sz="1900">
                <a:latin typeface="Söhne"/>
              </a:rPr>
              <a:t>Q. Zhang and Q. Ding, "Digital Image Encryption Based on Advanced Encryption Standard (AES)," 2015 Fifth International Conference on Instrumentation and Measurement, Computer, Communication and Control (IMCCC), 2015, pp. 1218-1221, doi: 10.1109/IMCCC.2015.261</a:t>
            </a:r>
            <a:endParaRPr lang="en-US" sz="1900" u="sng">
              <a:latin typeface="Söhne"/>
            </a:endParaRPr>
          </a:p>
          <a:p>
            <a:r>
              <a:rPr lang="en-US" sz="1900">
                <a:latin typeface="Söhne"/>
              </a:rPr>
              <a:t>Pooja Kashyap, A. Renuka. "Visual Cryptography for colour images using multilevel thresholding",.2019 Third International Conference on Inventive Systems and Control (ICISC), 2019</a:t>
            </a:r>
            <a:endParaRPr lang="en-IN" sz="1900" dirty="0">
              <a:latin typeface="Söhne"/>
            </a:endParaRPr>
          </a:p>
        </p:txBody>
      </p:sp>
    </p:spTree>
    <p:extLst>
      <p:ext uri="{BB962C8B-B14F-4D97-AF65-F5344CB8AC3E}">
        <p14:creationId xmlns:p14="http://schemas.microsoft.com/office/powerpoint/2010/main" val="2852497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B5791-DA9F-5697-9E23-604781EA0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4591" y="179386"/>
            <a:ext cx="652609" cy="12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6562B399-EBDF-B9A7-1041-69FDD46ECB3A}"/>
              </a:ext>
            </a:extLst>
          </p:cNvPr>
          <p:cNvSpPr/>
          <p:nvPr/>
        </p:nvSpPr>
        <p:spPr>
          <a:xfrm>
            <a:off x="4816509" y="2999254"/>
            <a:ext cx="3023585" cy="707886"/>
          </a:xfrm>
          <a:prstGeom prst="rect">
            <a:avLst/>
          </a:prstGeom>
        </p:spPr>
        <p:txBody>
          <a:bodyPr wrap="none">
            <a:spAutoFit/>
          </a:bodyPr>
          <a:lstStyle/>
          <a:p>
            <a:pPr algn="r"/>
            <a:r>
              <a:rPr lang="en-US" sz="4000" dirty="0">
                <a:solidFill>
                  <a:schemeClr val="tx1">
                    <a:lumMod val="95000"/>
                    <a:lumOff val="5000"/>
                  </a:schemeClr>
                </a:solidFill>
                <a:latin typeface="Stencil" panose="040409050D0802020404" pitchFamily="82" charset="0"/>
              </a:rPr>
              <a:t>Thank You</a:t>
            </a:r>
          </a:p>
        </p:txBody>
      </p:sp>
    </p:spTree>
    <p:extLst>
      <p:ext uri="{BB962C8B-B14F-4D97-AF65-F5344CB8AC3E}">
        <p14:creationId xmlns:p14="http://schemas.microsoft.com/office/powerpoint/2010/main" val="1745301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B5791-DA9F-5697-9E23-604781EA0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4591" y="179386"/>
            <a:ext cx="652609" cy="12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a:extLst>
              <a:ext uri="{FF2B5EF4-FFF2-40B4-BE49-F238E27FC236}">
                <a16:creationId xmlns:a16="http://schemas.microsoft.com/office/drawing/2014/main" id="{E0425F38-DF2F-9236-5068-AD9C97986B90}"/>
              </a:ext>
            </a:extLst>
          </p:cNvPr>
          <p:cNvSpPr txBox="1">
            <a:spLocks/>
          </p:cNvSpPr>
          <p:nvPr/>
        </p:nvSpPr>
        <p:spPr>
          <a:xfrm>
            <a:off x="1541722" y="2413591"/>
            <a:ext cx="10019174" cy="3866071"/>
          </a:xfrm>
          <a:prstGeom prst="rect">
            <a:avLst/>
          </a:prstGeom>
        </p:spPr>
        <p:txBody>
          <a:bodyPr/>
          <a:lstStyle/>
          <a:p>
            <a:pPr marL="342891" indent="12700" algn="just" eaLnBrk="0" hangingPunct="0">
              <a:spcBef>
                <a:spcPct val="20000"/>
              </a:spcBef>
              <a:defRPr/>
            </a:pPr>
            <a:r>
              <a:rPr lang="en-US" sz="2800" b="0" i="0" dirty="0">
                <a:solidFill>
                  <a:srgbClr val="343541"/>
                </a:solidFill>
                <a:effectLst/>
                <a:latin typeface="Söhne"/>
              </a:rPr>
              <a:t>Image Quality Enhancement in Visual Cryptography via Dithering, Noise Filtering, and Smoothing</a:t>
            </a:r>
            <a:endParaRPr lang="en-IN" sz="2800" kern="0" dirty="0">
              <a:latin typeface="Trebuchet MS" pitchFamily="34" charset="0"/>
            </a:endParaRPr>
          </a:p>
        </p:txBody>
      </p:sp>
      <p:sp>
        <p:nvSpPr>
          <p:cNvPr id="5" name="Text Box 34">
            <a:extLst>
              <a:ext uri="{FF2B5EF4-FFF2-40B4-BE49-F238E27FC236}">
                <a16:creationId xmlns:a16="http://schemas.microsoft.com/office/drawing/2014/main" id="{BE2B6C95-CEE2-C1FA-5D69-A9A5F9F31C5C}"/>
              </a:ext>
            </a:extLst>
          </p:cNvPr>
          <p:cNvSpPr txBox="1">
            <a:spLocks noChangeArrowheads="1"/>
          </p:cNvSpPr>
          <p:nvPr/>
        </p:nvSpPr>
        <p:spPr bwMode="auto">
          <a:xfrm>
            <a:off x="4432737" y="578338"/>
            <a:ext cx="6477000" cy="461665"/>
          </a:xfrm>
          <a:prstGeom prst="rect">
            <a:avLst/>
          </a:prstGeom>
          <a:noFill/>
          <a:ln w="9525">
            <a:noFill/>
            <a:miter lim="800000"/>
            <a:headEnd/>
            <a:tailEnd/>
          </a:ln>
        </p:spPr>
        <p:txBody>
          <a:bodyPr wrap="square">
            <a:spAutoFit/>
          </a:bodyPr>
          <a:lstStyle/>
          <a:p>
            <a:pPr marL="342891" indent="-342891" algn="r" eaLnBrk="0" hangingPunct="0">
              <a:defRPr/>
            </a:pPr>
            <a:r>
              <a:rPr lang="en-US" sz="2400" dirty="0">
                <a:solidFill>
                  <a:schemeClr val="tx1">
                    <a:lumMod val="95000"/>
                    <a:lumOff val="5000"/>
                  </a:schemeClr>
                </a:solidFill>
              </a:rPr>
              <a:t>Problem Statement</a:t>
            </a:r>
          </a:p>
        </p:txBody>
      </p:sp>
      <p:sp>
        <p:nvSpPr>
          <p:cNvPr id="6" name="Google Shape;45;p6">
            <a:extLst>
              <a:ext uri="{FF2B5EF4-FFF2-40B4-BE49-F238E27FC236}">
                <a16:creationId xmlns:a16="http://schemas.microsoft.com/office/drawing/2014/main" id="{FCEBCE0A-CA60-DE29-E679-C96F592B72B8}"/>
              </a:ext>
            </a:extLst>
          </p:cNvPr>
          <p:cNvSpPr/>
          <p:nvPr/>
        </p:nvSpPr>
        <p:spPr>
          <a:xfrm>
            <a:off x="3289737" y="1040003"/>
            <a:ext cx="7620000" cy="36600"/>
          </a:xfrm>
          <a:prstGeom prst="rect">
            <a:avLst/>
          </a:prstGeom>
          <a:solidFill>
            <a:schemeClr val="accent2"/>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Tree>
    <p:extLst>
      <p:ext uri="{BB962C8B-B14F-4D97-AF65-F5344CB8AC3E}">
        <p14:creationId xmlns:p14="http://schemas.microsoft.com/office/powerpoint/2010/main" val="1004909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B5791-DA9F-5697-9E23-604781EA0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4591" y="179386"/>
            <a:ext cx="652609" cy="12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a:extLst>
              <a:ext uri="{FF2B5EF4-FFF2-40B4-BE49-F238E27FC236}">
                <a16:creationId xmlns:a16="http://schemas.microsoft.com/office/drawing/2014/main" id="{C1C4F4D0-B022-030A-8F7E-2149170300DD}"/>
              </a:ext>
            </a:extLst>
          </p:cNvPr>
          <p:cNvSpPr txBox="1">
            <a:spLocks/>
          </p:cNvSpPr>
          <p:nvPr/>
        </p:nvSpPr>
        <p:spPr>
          <a:xfrm>
            <a:off x="978195" y="1763776"/>
            <a:ext cx="11014883" cy="4645437"/>
          </a:xfrm>
          <a:prstGeom prst="rect">
            <a:avLst/>
          </a:prstGeom>
        </p:spPr>
        <p:txBody>
          <a:bodyPr/>
          <a:lstStyle/>
          <a:p>
            <a:pPr marL="342891" eaLnBrk="0" hangingPunct="0">
              <a:spcBef>
                <a:spcPct val="20000"/>
              </a:spcBef>
              <a:defRPr/>
            </a:pPr>
            <a:r>
              <a:rPr lang="en-US" sz="2200" b="0" i="0" dirty="0">
                <a:solidFill>
                  <a:schemeClr val="tx1">
                    <a:lumMod val="95000"/>
                    <a:lumOff val="5000"/>
                  </a:schemeClr>
                </a:solidFill>
                <a:effectLst/>
                <a:latin typeface="Söhne"/>
              </a:rPr>
              <a:t>The scope of this project encompasses the development and integration of custom algorithms for dithering, noise filtering, and smoothing techniques tailored to the domain of Visual Cryptography. </a:t>
            </a:r>
          </a:p>
          <a:p>
            <a:pPr marL="342891" eaLnBrk="0" hangingPunct="0">
              <a:spcBef>
                <a:spcPct val="20000"/>
              </a:spcBef>
              <a:defRPr/>
            </a:pPr>
            <a:r>
              <a:rPr lang="en-US" sz="2200" b="0" i="0" dirty="0">
                <a:solidFill>
                  <a:schemeClr val="tx1">
                    <a:lumMod val="95000"/>
                    <a:lumOff val="5000"/>
                  </a:schemeClr>
                </a:solidFill>
                <a:effectLst/>
                <a:latin typeface="Söhne"/>
              </a:rPr>
              <a:t>It involves preprocessing the original secret image to enhance its visual quality before encryption, applying these techniques to the generated shares while preserving their security, and evaluating the share quality through established metrics. </a:t>
            </a:r>
          </a:p>
          <a:p>
            <a:pPr marL="342891" eaLnBrk="0" hangingPunct="0">
              <a:spcBef>
                <a:spcPct val="20000"/>
              </a:spcBef>
              <a:defRPr/>
            </a:pPr>
            <a:r>
              <a:rPr lang="en-US" sz="2200" b="0" i="0" dirty="0">
                <a:solidFill>
                  <a:schemeClr val="tx1">
                    <a:lumMod val="95000"/>
                    <a:lumOff val="5000"/>
                  </a:schemeClr>
                </a:solidFill>
                <a:effectLst/>
                <a:latin typeface="Söhne"/>
              </a:rPr>
              <a:t>Experimental validation and comprehensive documentation will be conducted, with an eye towards potential future research and applications. </a:t>
            </a:r>
          </a:p>
          <a:p>
            <a:pPr marL="342891" eaLnBrk="0" hangingPunct="0">
              <a:spcBef>
                <a:spcPct val="20000"/>
              </a:spcBef>
              <a:defRPr/>
            </a:pPr>
            <a:r>
              <a:rPr lang="en-US" sz="2200" b="0" i="0" dirty="0">
                <a:solidFill>
                  <a:schemeClr val="tx1">
                    <a:lumMod val="95000"/>
                    <a:lumOff val="5000"/>
                  </a:schemeClr>
                </a:solidFill>
                <a:effectLst/>
                <a:latin typeface="Söhne"/>
              </a:rPr>
              <a:t>Ultimately, this project seeks to bridge the gap between image quality enhancement and secure information sharing, making it a multidisciplinary endeavor of significance in the fields of image processing and cryptography.</a:t>
            </a:r>
            <a:endParaRPr lang="en-IN" sz="2200" kern="0" dirty="0">
              <a:solidFill>
                <a:schemeClr val="tx1">
                  <a:lumMod val="95000"/>
                  <a:lumOff val="5000"/>
                </a:schemeClr>
              </a:solidFill>
              <a:latin typeface="Trebuchet MS" pitchFamily="34" charset="0"/>
            </a:endParaRPr>
          </a:p>
        </p:txBody>
      </p:sp>
      <p:sp>
        <p:nvSpPr>
          <p:cNvPr id="5" name="Text Box 34">
            <a:extLst>
              <a:ext uri="{FF2B5EF4-FFF2-40B4-BE49-F238E27FC236}">
                <a16:creationId xmlns:a16="http://schemas.microsoft.com/office/drawing/2014/main" id="{03C19C29-49A4-178C-F79E-DA4E2F23696A}"/>
              </a:ext>
            </a:extLst>
          </p:cNvPr>
          <p:cNvSpPr txBox="1">
            <a:spLocks noChangeArrowheads="1"/>
          </p:cNvSpPr>
          <p:nvPr/>
        </p:nvSpPr>
        <p:spPr bwMode="auto">
          <a:xfrm>
            <a:off x="4191000" y="649015"/>
            <a:ext cx="6477000" cy="461665"/>
          </a:xfrm>
          <a:prstGeom prst="rect">
            <a:avLst/>
          </a:prstGeom>
          <a:noFill/>
          <a:ln w="9525">
            <a:noFill/>
            <a:miter lim="800000"/>
            <a:headEnd/>
            <a:tailEnd/>
          </a:ln>
        </p:spPr>
        <p:txBody>
          <a:bodyPr wrap="square">
            <a:spAutoFit/>
          </a:bodyPr>
          <a:lstStyle/>
          <a:p>
            <a:pPr marL="342891" indent="-342891" algn="r" eaLnBrk="0" hangingPunct="0">
              <a:defRPr/>
            </a:pPr>
            <a:r>
              <a:rPr lang="en-US" sz="2400" dirty="0">
                <a:solidFill>
                  <a:schemeClr val="tx1">
                    <a:lumMod val="95000"/>
                    <a:lumOff val="5000"/>
                  </a:schemeClr>
                </a:solidFill>
                <a:latin typeface="Trebuchet MS" pitchFamily="34" charset="0"/>
              </a:rPr>
              <a:t>Abstract and Scope</a:t>
            </a:r>
          </a:p>
        </p:txBody>
      </p:sp>
      <p:sp>
        <p:nvSpPr>
          <p:cNvPr id="6" name="Google Shape;45;p6">
            <a:extLst>
              <a:ext uri="{FF2B5EF4-FFF2-40B4-BE49-F238E27FC236}">
                <a16:creationId xmlns:a16="http://schemas.microsoft.com/office/drawing/2014/main" id="{0424A86E-BCBE-1182-246A-94E476839A73}"/>
              </a:ext>
            </a:extLst>
          </p:cNvPr>
          <p:cNvSpPr/>
          <p:nvPr/>
        </p:nvSpPr>
        <p:spPr>
          <a:xfrm>
            <a:off x="3184634" y="1157320"/>
            <a:ext cx="7620000" cy="36600"/>
          </a:xfrm>
          <a:prstGeom prst="rect">
            <a:avLst/>
          </a:prstGeom>
          <a:solidFill>
            <a:schemeClr val="accent2"/>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Tree>
    <p:extLst>
      <p:ext uri="{BB962C8B-B14F-4D97-AF65-F5344CB8AC3E}">
        <p14:creationId xmlns:p14="http://schemas.microsoft.com/office/powerpoint/2010/main" val="3645229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B5791-DA9F-5697-9E23-604781EA0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4591" y="179386"/>
            <a:ext cx="652609" cy="12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a:extLst>
              <a:ext uri="{FF2B5EF4-FFF2-40B4-BE49-F238E27FC236}">
                <a16:creationId xmlns:a16="http://schemas.microsoft.com/office/drawing/2014/main" id="{6EA6EFBE-D6B2-87AE-1421-39F148D0B956}"/>
              </a:ext>
            </a:extLst>
          </p:cNvPr>
          <p:cNvSpPr txBox="1">
            <a:spLocks/>
          </p:cNvSpPr>
          <p:nvPr/>
        </p:nvSpPr>
        <p:spPr>
          <a:xfrm>
            <a:off x="747251" y="1387750"/>
            <a:ext cx="10894143" cy="5101541"/>
          </a:xfrm>
          <a:prstGeom prst="rect">
            <a:avLst/>
          </a:prstGeom>
        </p:spPr>
        <p:txBody>
          <a:bodyPr/>
          <a:lstStyle/>
          <a:p>
            <a:pPr marL="342891" algn="just" eaLnBrk="0" hangingPunct="0">
              <a:spcBef>
                <a:spcPct val="20000"/>
              </a:spcBef>
              <a:defRPr/>
            </a:pPr>
            <a:r>
              <a:rPr lang="en-IN" sz="2000" b="1" dirty="0">
                <a:latin typeface="Söhne"/>
              </a:rPr>
              <a:t>1.) Half-Tone Visual Cryptography Scheme For RGB </a:t>
            </a:r>
            <a:r>
              <a:rPr lang="en-IN" sz="2000" b="1" dirty="0" err="1">
                <a:latin typeface="Söhne"/>
              </a:rPr>
              <a:t>Color</a:t>
            </a:r>
            <a:r>
              <a:rPr lang="en-IN" sz="2000" b="1" dirty="0">
                <a:latin typeface="Söhne"/>
              </a:rPr>
              <a:t> Images D R Somwanshi1∗, Vikas T Humbe2,2022</a:t>
            </a:r>
            <a:r>
              <a:rPr lang="en-IN" sz="2000" dirty="0">
                <a:latin typeface="Söhne"/>
              </a:rPr>
              <a:t>: </a:t>
            </a:r>
            <a:r>
              <a:rPr lang="en-US" sz="2000" dirty="0">
                <a:latin typeface="Söhne"/>
              </a:rPr>
              <a:t>This research study presents a new and optimal scheme for the visual-cryptography which is centered on RGB color images. Jarvis halftoning is applied on each decomposed color channel that is used in share generation. A special code matrix is defined for the generation of color shares and the optimal reconstruction of the original image. The method is tested with color images of different sizes, no specific dataset is required. Pixel expansion, The Aspect Ratio, and Contrast of the method is compared with</a:t>
            </a:r>
          </a:p>
          <a:p>
            <a:pPr marL="342891" algn="just" eaLnBrk="0" hangingPunct="0">
              <a:spcBef>
                <a:spcPct val="20000"/>
              </a:spcBef>
              <a:defRPr/>
            </a:pPr>
            <a:r>
              <a:rPr lang="en-US" sz="2000" dirty="0">
                <a:latin typeface="Söhne"/>
              </a:rPr>
              <a:t>the existing method, and found more enhanced result.</a:t>
            </a:r>
          </a:p>
          <a:p>
            <a:pPr marL="342891" algn="just" eaLnBrk="0" hangingPunct="0">
              <a:spcBef>
                <a:spcPct val="20000"/>
              </a:spcBef>
              <a:defRPr/>
            </a:pPr>
            <a:r>
              <a:rPr lang="en-US" sz="2000" b="1" dirty="0">
                <a:solidFill>
                  <a:schemeClr val="tx1">
                    <a:lumMod val="95000"/>
                    <a:lumOff val="5000"/>
                  </a:schemeClr>
                </a:solidFill>
                <a:latin typeface="Söhne"/>
              </a:rPr>
              <a:t>2.) Color Image Cryptography Scheme Based on Visual Cryptography  Gopi Krishnan S I and Loganathan D2 : </a:t>
            </a:r>
            <a:r>
              <a:rPr lang="en-US" sz="2000" dirty="0">
                <a:solidFill>
                  <a:schemeClr val="tx1">
                    <a:lumMod val="95000"/>
                    <a:lumOff val="5000"/>
                  </a:schemeClr>
                </a:solidFill>
                <a:latin typeface="Söhne"/>
              </a:rPr>
              <a:t>T</a:t>
            </a:r>
            <a:r>
              <a:rPr lang="en-US" sz="2000" b="0" i="0" dirty="0">
                <a:solidFill>
                  <a:schemeClr val="tx1">
                    <a:lumMod val="95000"/>
                    <a:lumOff val="5000"/>
                  </a:schemeClr>
                </a:solidFill>
                <a:effectLst/>
                <a:latin typeface="Söhne"/>
              </a:rPr>
              <a:t>he proposed scheme uses the </a:t>
            </a:r>
            <a:r>
              <a:rPr lang="en-US" sz="2000" b="0" i="0" dirty="0" err="1">
                <a:solidFill>
                  <a:schemeClr val="tx1">
                    <a:lumMod val="95000"/>
                    <a:lumOff val="5000"/>
                  </a:schemeClr>
                </a:solidFill>
                <a:effectLst/>
                <a:latin typeface="Söhne"/>
              </a:rPr>
              <a:t>YCbCr</a:t>
            </a:r>
            <a:r>
              <a:rPr lang="en-US" sz="2000" b="0" i="0" dirty="0">
                <a:solidFill>
                  <a:schemeClr val="tx1">
                    <a:lumMod val="95000"/>
                    <a:lumOff val="5000"/>
                  </a:schemeClr>
                </a:solidFill>
                <a:effectLst/>
                <a:latin typeface="Söhne"/>
              </a:rPr>
              <a:t> color model and a visual cryptography approach for encryption and decryption. It starts by generating a key binary image with the same size as the secret image. The secret image is split into three monochrome images (luminance, chrominance blue, and chrominance red), and half-toning is applied to convert them into binary images. These binary images are then XORed with separate share-like images to create three additional random binary images. These are combined into a single half-toned color image called "share-2."</a:t>
            </a:r>
            <a:endParaRPr lang="en-IN" sz="2000" b="1" dirty="0">
              <a:solidFill>
                <a:schemeClr val="tx1">
                  <a:lumMod val="95000"/>
                  <a:lumOff val="5000"/>
                </a:schemeClr>
              </a:solidFill>
              <a:latin typeface="Söhne"/>
            </a:endParaRPr>
          </a:p>
        </p:txBody>
      </p:sp>
      <p:sp>
        <p:nvSpPr>
          <p:cNvPr id="5" name="Text Box 34">
            <a:extLst>
              <a:ext uri="{FF2B5EF4-FFF2-40B4-BE49-F238E27FC236}">
                <a16:creationId xmlns:a16="http://schemas.microsoft.com/office/drawing/2014/main" id="{9083C40D-89AD-7619-D452-6898D094BABC}"/>
              </a:ext>
            </a:extLst>
          </p:cNvPr>
          <p:cNvSpPr txBox="1">
            <a:spLocks noChangeArrowheads="1"/>
          </p:cNvSpPr>
          <p:nvPr/>
        </p:nvSpPr>
        <p:spPr bwMode="auto">
          <a:xfrm>
            <a:off x="4653116" y="621892"/>
            <a:ext cx="6477000" cy="461665"/>
          </a:xfrm>
          <a:prstGeom prst="rect">
            <a:avLst/>
          </a:prstGeom>
          <a:noFill/>
          <a:ln w="9525">
            <a:noFill/>
            <a:miter lim="800000"/>
            <a:headEnd/>
            <a:tailEnd/>
          </a:ln>
        </p:spPr>
        <p:txBody>
          <a:bodyPr wrap="square">
            <a:spAutoFit/>
          </a:bodyPr>
          <a:lstStyle/>
          <a:p>
            <a:pPr marL="342891" indent="-342891" algn="r" eaLnBrk="0" hangingPunct="0">
              <a:defRPr/>
            </a:pPr>
            <a:r>
              <a:rPr lang="en-US" sz="2400" dirty="0">
                <a:solidFill>
                  <a:schemeClr val="tx1">
                    <a:lumMod val="95000"/>
                    <a:lumOff val="5000"/>
                  </a:schemeClr>
                </a:solidFill>
                <a:latin typeface="Trebuchet MS" pitchFamily="34" charset="0"/>
              </a:rPr>
              <a:t>Updated Literature Survey/Existing System</a:t>
            </a:r>
          </a:p>
        </p:txBody>
      </p:sp>
      <p:sp>
        <p:nvSpPr>
          <p:cNvPr id="6" name="Google Shape;45;p6">
            <a:extLst>
              <a:ext uri="{FF2B5EF4-FFF2-40B4-BE49-F238E27FC236}">
                <a16:creationId xmlns:a16="http://schemas.microsoft.com/office/drawing/2014/main" id="{AD25745F-9925-8489-23DB-8DAA1405D8E3}"/>
              </a:ext>
            </a:extLst>
          </p:cNvPr>
          <p:cNvSpPr/>
          <p:nvPr/>
        </p:nvSpPr>
        <p:spPr>
          <a:xfrm>
            <a:off x="3411794" y="1168195"/>
            <a:ext cx="7620000" cy="36600"/>
          </a:xfrm>
          <a:prstGeom prst="rect">
            <a:avLst/>
          </a:prstGeom>
          <a:solidFill>
            <a:schemeClr val="accent2"/>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Tree>
    <p:extLst>
      <p:ext uri="{BB962C8B-B14F-4D97-AF65-F5344CB8AC3E}">
        <p14:creationId xmlns:p14="http://schemas.microsoft.com/office/powerpoint/2010/main" val="3229151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B5791-DA9F-5697-9E23-604781EA0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4591" y="179386"/>
            <a:ext cx="652609" cy="12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a:extLst>
              <a:ext uri="{FF2B5EF4-FFF2-40B4-BE49-F238E27FC236}">
                <a16:creationId xmlns:a16="http://schemas.microsoft.com/office/drawing/2014/main" id="{143378F5-E27B-1D22-CCCB-7D2AA5B7CA7A}"/>
              </a:ext>
            </a:extLst>
          </p:cNvPr>
          <p:cNvSpPr txBox="1">
            <a:spLocks/>
          </p:cNvSpPr>
          <p:nvPr/>
        </p:nvSpPr>
        <p:spPr>
          <a:xfrm>
            <a:off x="1983658" y="2243400"/>
            <a:ext cx="9126794" cy="4076283"/>
          </a:xfrm>
          <a:prstGeom prst="rect">
            <a:avLst/>
          </a:prstGeom>
        </p:spPr>
        <p:txBody>
          <a:bodyPr/>
          <a:lstStyle/>
          <a:p>
            <a:pPr marL="342891" algn="just" eaLnBrk="0" hangingPunct="0">
              <a:spcBef>
                <a:spcPct val="20000"/>
              </a:spcBef>
              <a:defRPr/>
            </a:pPr>
            <a:r>
              <a:rPr lang="en-US" sz="2400" b="0" i="0" dirty="0">
                <a:solidFill>
                  <a:schemeClr val="tx1">
                    <a:lumMod val="95000"/>
                    <a:lumOff val="5000"/>
                  </a:schemeClr>
                </a:solidFill>
                <a:effectLst/>
                <a:latin typeface="Söhne"/>
              </a:rPr>
              <a:t>In the recent reviews, we were asked to carefully assess the quality parameters of the image and provide a detailed discussion on this aspect. Furthermore, we were instructed to compare and contrast the quality of the original image with that of your improved image.</a:t>
            </a:r>
          </a:p>
          <a:p>
            <a:pPr marL="342891" algn="just" eaLnBrk="0" hangingPunct="0">
              <a:spcBef>
                <a:spcPct val="20000"/>
              </a:spcBef>
              <a:defRPr/>
            </a:pPr>
            <a:endParaRPr lang="en-IN" sz="2400" kern="0" dirty="0">
              <a:solidFill>
                <a:schemeClr val="tx1">
                  <a:lumMod val="95000"/>
                  <a:lumOff val="5000"/>
                </a:schemeClr>
              </a:solidFill>
              <a:latin typeface="Trebuchet MS" pitchFamily="34" charset="0"/>
            </a:endParaRPr>
          </a:p>
        </p:txBody>
      </p:sp>
      <p:sp>
        <p:nvSpPr>
          <p:cNvPr id="5" name="Text Box 34">
            <a:extLst>
              <a:ext uri="{FF2B5EF4-FFF2-40B4-BE49-F238E27FC236}">
                <a16:creationId xmlns:a16="http://schemas.microsoft.com/office/drawing/2014/main" id="{8572C055-B07F-59A6-1387-3CB7B3156B56}"/>
              </a:ext>
            </a:extLst>
          </p:cNvPr>
          <p:cNvSpPr txBox="1">
            <a:spLocks noChangeArrowheads="1"/>
          </p:cNvSpPr>
          <p:nvPr/>
        </p:nvSpPr>
        <p:spPr bwMode="auto">
          <a:xfrm>
            <a:off x="4191000" y="1143002"/>
            <a:ext cx="6477000" cy="461665"/>
          </a:xfrm>
          <a:prstGeom prst="rect">
            <a:avLst/>
          </a:prstGeom>
          <a:noFill/>
          <a:ln w="9525">
            <a:noFill/>
            <a:miter lim="800000"/>
            <a:headEnd/>
            <a:tailEnd/>
          </a:ln>
        </p:spPr>
        <p:txBody>
          <a:bodyPr wrap="square">
            <a:spAutoFit/>
          </a:bodyPr>
          <a:lstStyle/>
          <a:p>
            <a:pPr marL="342891" indent="-342891" algn="r" eaLnBrk="0" hangingPunct="0">
              <a:defRPr/>
            </a:pPr>
            <a:r>
              <a:rPr lang="en-US" sz="2400" dirty="0">
                <a:solidFill>
                  <a:schemeClr val="tx1">
                    <a:lumMod val="95000"/>
                    <a:lumOff val="5000"/>
                  </a:schemeClr>
                </a:solidFill>
                <a:latin typeface="Trebuchet MS" pitchFamily="34" charset="0"/>
              </a:rPr>
              <a:t>Suggestions from Phase 1 Reviews</a:t>
            </a:r>
          </a:p>
        </p:txBody>
      </p:sp>
      <p:sp>
        <p:nvSpPr>
          <p:cNvPr id="6" name="Google Shape;45;p6">
            <a:extLst>
              <a:ext uri="{FF2B5EF4-FFF2-40B4-BE49-F238E27FC236}">
                <a16:creationId xmlns:a16="http://schemas.microsoft.com/office/drawing/2014/main" id="{0C9E9111-4F67-6072-D525-AEB638356B43}"/>
              </a:ext>
            </a:extLst>
          </p:cNvPr>
          <p:cNvSpPr/>
          <p:nvPr/>
        </p:nvSpPr>
        <p:spPr>
          <a:xfrm>
            <a:off x="3048000" y="1581150"/>
            <a:ext cx="7620000" cy="36600"/>
          </a:xfrm>
          <a:prstGeom prst="rect">
            <a:avLst/>
          </a:prstGeom>
          <a:solidFill>
            <a:schemeClr val="accent2"/>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Tree>
    <p:extLst>
      <p:ext uri="{BB962C8B-B14F-4D97-AF65-F5344CB8AC3E}">
        <p14:creationId xmlns:p14="http://schemas.microsoft.com/office/powerpoint/2010/main" val="3232513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B5791-DA9F-5697-9E23-604781EA0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4591" y="179386"/>
            <a:ext cx="652609" cy="12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a:extLst>
              <a:ext uri="{FF2B5EF4-FFF2-40B4-BE49-F238E27FC236}">
                <a16:creationId xmlns:a16="http://schemas.microsoft.com/office/drawing/2014/main" id="{30A6B9EB-56B6-9FF8-2CD6-32F3A873FEAD}"/>
              </a:ext>
            </a:extLst>
          </p:cNvPr>
          <p:cNvSpPr txBox="1">
            <a:spLocks/>
          </p:cNvSpPr>
          <p:nvPr/>
        </p:nvSpPr>
        <p:spPr>
          <a:xfrm>
            <a:off x="1714501" y="1825898"/>
            <a:ext cx="9520090" cy="4651102"/>
          </a:xfrm>
          <a:prstGeom prst="rect">
            <a:avLst/>
          </a:prstGeom>
        </p:spPr>
        <p:txBody>
          <a:bodyPr/>
          <a:lstStyle/>
          <a:p>
            <a:pPr marL="342891" algn="just" eaLnBrk="0" hangingPunct="0">
              <a:spcBef>
                <a:spcPct val="20000"/>
              </a:spcBef>
              <a:defRPr/>
            </a:pPr>
            <a:endParaRPr lang="en-US" sz="2400" kern="0" dirty="0">
              <a:solidFill>
                <a:srgbClr val="0000FF"/>
              </a:solidFill>
              <a:latin typeface="Trebuchet MS" pitchFamily="34" charset="0"/>
              <a:sym typeface="Trebuchet MS"/>
            </a:endParaRPr>
          </a:p>
        </p:txBody>
      </p:sp>
      <p:sp>
        <p:nvSpPr>
          <p:cNvPr id="5" name="Text Box 34">
            <a:extLst>
              <a:ext uri="{FF2B5EF4-FFF2-40B4-BE49-F238E27FC236}">
                <a16:creationId xmlns:a16="http://schemas.microsoft.com/office/drawing/2014/main" id="{513A21C4-8EA1-2A25-455F-54FAD37789F3}"/>
              </a:ext>
            </a:extLst>
          </p:cNvPr>
          <p:cNvSpPr txBox="1">
            <a:spLocks noChangeArrowheads="1"/>
          </p:cNvSpPr>
          <p:nvPr/>
        </p:nvSpPr>
        <p:spPr bwMode="auto">
          <a:xfrm>
            <a:off x="4267200" y="773847"/>
            <a:ext cx="6477000" cy="461665"/>
          </a:xfrm>
          <a:prstGeom prst="rect">
            <a:avLst/>
          </a:prstGeom>
          <a:noFill/>
          <a:ln w="9525">
            <a:noFill/>
            <a:miter lim="800000"/>
            <a:headEnd/>
            <a:tailEnd/>
          </a:ln>
        </p:spPr>
        <p:txBody>
          <a:bodyPr wrap="square">
            <a:spAutoFit/>
          </a:bodyPr>
          <a:lstStyle/>
          <a:p>
            <a:pPr marL="342891" indent="-342891" algn="r" eaLnBrk="0" hangingPunct="0">
              <a:defRPr/>
            </a:pPr>
            <a:r>
              <a:rPr lang="en-US" sz="2400" dirty="0">
                <a:solidFill>
                  <a:schemeClr val="tx1">
                    <a:lumMod val="95000"/>
                    <a:lumOff val="5000"/>
                  </a:schemeClr>
                </a:solidFill>
                <a:latin typeface="Trebuchet MS" pitchFamily="34" charset="0"/>
              </a:rPr>
              <a:t>Requirements Specification</a:t>
            </a:r>
          </a:p>
        </p:txBody>
      </p:sp>
      <p:sp>
        <p:nvSpPr>
          <p:cNvPr id="6" name="Google Shape;45;p6">
            <a:extLst>
              <a:ext uri="{FF2B5EF4-FFF2-40B4-BE49-F238E27FC236}">
                <a16:creationId xmlns:a16="http://schemas.microsoft.com/office/drawing/2014/main" id="{331FA977-48DE-CFEF-6105-E09C7AE40E94}"/>
              </a:ext>
            </a:extLst>
          </p:cNvPr>
          <p:cNvSpPr/>
          <p:nvPr/>
        </p:nvSpPr>
        <p:spPr>
          <a:xfrm>
            <a:off x="3369396" y="1235512"/>
            <a:ext cx="7620000" cy="36600"/>
          </a:xfrm>
          <a:prstGeom prst="rect">
            <a:avLst/>
          </a:prstGeom>
          <a:solidFill>
            <a:schemeClr val="accent2"/>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2" name="Content Placeholder 5">
            <a:extLst>
              <a:ext uri="{FF2B5EF4-FFF2-40B4-BE49-F238E27FC236}">
                <a16:creationId xmlns:a16="http://schemas.microsoft.com/office/drawing/2014/main" id="{28F6F869-006F-A591-1F5A-89DBF2A7F05E}"/>
              </a:ext>
            </a:extLst>
          </p:cNvPr>
          <p:cNvSpPr txBox="1">
            <a:spLocks/>
          </p:cNvSpPr>
          <p:nvPr/>
        </p:nvSpPr>
        <p:spPr>
          <a:xfrm>
            <a:off x="1132646" y="1587773"/>
            <a:ext cx="10335453" cy="4395998"/>
          </a:xfrm>
          <a:prstGeom prst="rect">
            <a:avLst/>
          </a:prstGeom>
        </p:spPr>
        <p:txBody>
          <a:bodyPr vert="horz" lIns="91440" tIns="45720" rIns="91440" bIns="45720" rtlCol="0">
            <a:no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mn-lt"/>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pPr>
              <a:buFont typeface="+mj-lt"/>
              <a:buAutoNum type="arabicPeriod"/>
            </a:pPr>
            <a:r>
              <a:rPr lang="en-US" sz="2100" b="1" dirty="0">
                <a:solidFill>
                  <a:schemeClr val="tx1">
                    <a:lumMod val="95000"/>
                    <a:lumOff val="5000"/>
                  </a:schemeClr>
                </a:solidFill>
                <a:latin typeface="Söhne"/>
              </a:rPr>
              <a:t>Functional requirements</a:t>
            </a:r>
            <a:r>
              <a:rPr lang="en-US" sz="2100" dirty="0">
                <a:solidFill>
                  <a:schemeClr val="tx1">
                    <a:lumMod val="95000"/>
                    <a:lumOff val="5000"/>
                  </a:schemeClr>
                </a:solidFill>
                <a:latin typeface="Söhne"/>
              </a:rPr>
              <a:t>: These are the specific functions and features that the system or software should provide. For this project, functional requirements could include color visual cryptography, AES encryption, adaptive filtering, and image quality enhancement.</a:t>
            </a:r>
          </a:p>
          <a:p>
            <a:pPr>
              <a:buFont typeface="+mj-lt"/>
              <a:buAutoNum type="arabicPeriod"/>
            </a:pPr>
            <a:r>
              <a:rPr lang="en-US" sz="2100" b="1" dirty="0">
                <a:solidFill>
                  <a:schemeClr val="tx1">
                    <a:lumMod val="95000"/>
                    <a:lumOff val="5000"/>
                  </a:schemeClr>
                </a:solidFill>
                <a:latin typeface="Söhne"/>
              </a:rPr>
              <a:t>Non-functional requirements</a:t>
            </a:r>
            <a:r>
              <a:rPr lang="en-US" sz="2100" dirty="0">
                <a:solidFill>
                  <a:schemeClr val="tx1">
                    <a:lumMod val="95000"/>
                    <a:lumOff val="5000"/>
                  </a:schemeClr>
                </a:solidFill>
                <a:latin typeface="Söhne"/>
              </a:rPr>
              <a:t>: These are the requirements that define the characteristics of the system or software, such as reliability, security, usability, performance, and maintainability. For this project, non-functional requirements could include high security of the encrypted image, user-friendly interface, and fast processing time.</a:t>
            </a:r>
          </a:p>
          <a:p>
            <a:pPr>
              <a:buFont typeface="+mj-lt"/>
              <a:buAutoNum type="arabicPeriod"/>
            </a:pPr>
            <a:r>
              <a:rPr lang="en-US" sz="2100" b="1" dirty="0">
                <a:solidFill>
                  <a:schemeClr val="tx1">
                    <a:lumMod val="95000"/>
                    <a:lumOff val="5000"/>
                  </a:schemeClr>
                </a:solidFill>
                <a:latin typeface="Söhne"/>
              </a:rPr>
              <a:t>Hardware and software requirements</a:t>
            </a:r>
            <a:r>
              <a:rPr lang="en-US" sz="2100" dirty="0">
                <a:solidFill>
                  <a:schemeClr val="tx1">
                    <a:lumMod val="95000"/>
                    <a:lumOff val="5000"/>
                  </a:schemeClr>
                </a:solidFill>
                <a:latin typeface="Söhne"/>
              </a:rPr>
              <a:t>: These are the specific hardware and software requirements necessary for the system or software to run properly. For this project, hardware requirements could include a high-performance computer with a powerful graphics card, while software requirements could include the use of programming languages such as Python or MATLAB and image processing libraries.</a:t>
            </a:r>
          </a:p>
          <a:p>
            <a:endParaRPr lang="en-IN" sz="2100" dirty="0">
              <a:solidFill>
                <a:schemeClr val="tx1">
                  <a:lumMod val="95000"/>
                  <a:lumOff val="5000"/>
                </a:schemeClr>
              </a:solidFill>
            </a:endParaRPr>
          </a:p>
        </p:txBody>
      </p:sp>
    </p:spTree>
    <p:extLst>
      <p:ext uri="{BB962C8B-B14F-4D97-AF65-F5344CB8AC3E}">
        <p14:creationId xmlns:p14="http://schemas.microsoft.com/office/powerpoint/2010/main" val="4288512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B5791-DA9F-5697-9E23-604781EA02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4591" y="179386"/>
            <a:ext cx="652609" cy="12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Google Shape;45;p6">
            <a:extLst>
              <a:ext uri="{FF2B5EF4-FFF2-40B4-BE49-F238E27FC236}">
                <a16:creationId xmlns:a16="http://schemas.microsoft.com/office/drawing/2014/main" id="{5C218E92-5230-2F99-768B-E23AE324934A}"/>
              </a:ext>
            </a:extLst>
          </p:cNvPr>
          <p:cNvSpPr/>
          <p:nvPr/>
        </p:nvSpPr>
        <p:spPr>
          <a:xfrm>
            <a:off x="3373390" y="889088"/>
            <a:ext cx="7620000" cy="36600"/>
          </a:xfrm>
          <a:prstGeom prst="rect">
            <a:avLst/>
          </a:prstGeom>
          <a:solidFill>
            <a:schemeClr val="accent2"/>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6" name="Google Shape;54;p7">
            <a:extLst>
              <a:ext uri="{FF2B5EF4-FFF2-40B4-BE49-F238E27FC236}">
                <a16:creationId xmlns:a16="http://schemas.microsoft.com/office/drawing/2014/main" id="{444D28AA-1C0B-C4AC-4BED-4D3C14A0482A}"/>
              </a:ext>
            </a:extLst>
          </p:cNvPr>
          <p:cNvSpPr txBox="1"/>
          <p:nvPr/>
        </p:nvSpPr>
        <p:spPr>
          <a:xfrm>
            <a:off x="2114900" y="1791525"/>
            <a:ext cx="8553100" cy="3777075"/>
          </a:xfrm>
          <a:prstGeom prst="rect">
            <a:avLst/>
          </a:prstGeom>
          <a:noFill/>
          <a:ln>
            <a:noFill/>
          </a:ln>
        </p:spPr>
        <p:txBody>
          <a:bodyPr spcFirstLastPara="1" wrap="square" lIns="91425" tIns="45700" rIns="91425" bIns="45700" anchor="ctr" anchorCtr="0">
            <a:noAutofit/>
          </a:bodyPr>
          <a:lstStyle/>
          <a:p>
            <a:pPr algn="just">
              <a:spcBef>
                <a:spcPts val="480"/>
              </a:spcBef>
              <a:spcAft>
                <a:spcPts val="0"/>
              </a:spcAft>
              <a:buClr>
                <a:schemeClr val="dk1"/>
              </a:buClr>
              <a:buSzPts val="1100"/>
            </a:pPr>
            <a:endParaRPr lang="en-US" sz="2400" dirty="0">
              <a:solidFill>
                <a:srgbClr val="0033CC"/>
              </a:solidFill>
              <a:latin typeface="Trebuchet MS"/>
              <a:ea typeface="Trebuchet MS"/>
              <a:cs typeface="Trebuchet MS"/>
              <a:sym typeface="Trebuchet MS"/>
            </a:endParaRPr>
          </a:p>
        </p:txBody>
      </p:sp>
      <p:sp>
        <p:nvSpPr>
          <p:cNvPr id="2" name="Content Placeholder 2">
            <a:extLst>
              <a:ext uri="{FF2B5EF4-FFF2-40B4-BE49-F238E27FC236}">
                <a16:creationId xmlns:a16="http://schemas.microsoft.com/office/drawing/2014/main" id="{3EEBBFA0-59A5-9BBA-8874-8D0D7CFCB4B0}"/>
              </a:ext>
            </a:extLst>
          </p:cNvPr>
          <p:cNvSpPr txBox="1">
            <a:spLocks/>
          </p:cNvSpPr>
          <p:nvPr/>
        </p:nvSpPr>
        <p:spPr>
          <a:xfrm>
            <a:off x="1058202" y="1478043"/>
            <a:ext cx="10502693" cy="5379957"/>
          </a:xfrm>
          <a:prstGeom prst="rect">
            <a:avLst/>
          </a:prstGeom>
        </p:spPr>
        <p:txBody>
          <a:bodyPr vert="horz" lIns="91440" tIns="45720" rIns="91440" bIns="45720" rtlCol="0">
            <a:no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mn-lt"/>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pPr>
              <a:lnSpc>
                <a:spcPct val="100000"/>
              </a:lnSpc>
            </a:pPr>
            <a:r>
              <a:rPr lang="en-IN" sz="2000" dirty="0">
                <a:solidFill>
                  <a:schemeClr val="tx1">
                    <a:lumMod val="95000"/>
                    <a:lumOff val="5000"/>
                  </a:schemeClr>
                </a:solidFill>
                <a:latin typeface="Söhne"/>
              </a:rPr>
              <a:t>We will mainly be implementing in python as it is a </a:t>
            </a:r>
            <a:r>
              <a:rPr lang="en-US" sz="2000" dirty="0">
                <a:solidFill>
                  <a:schemeClr val="tx1">
                    <a:lumMod val="95000"/>
                    <a:lumOff val="5000"/>
                  </a:schemeClr>
                </a:solidFill>
                <a:latin typeface="Söhne"/>
              </a:rPr>
              <a:t>popular language for image processing and cryptography, and has many libraries and frameworks that can be used for this project. Some of the libraries to be used in this project are :</a:t>
            </a:r>
          </a:p>
          <a:p>
            <a:pPr>
              <a:lnSpc>
                <a:spcPct val="100000"/>
              </a:lnSpc>
            </a:pPr>
            <a:r>
              <a:rPr lang="en-US" sz="2000" dirty="0">
                <a:solidFill>
                  <a:schemeClr val="tx1">
                    <a:lumMod val="95000"/>
                    <a:lumOff val="5000"/>
                  </a:schemeClr>
                </a:solidFill>
                <a:latin typeface="Söhne"/>
              </a:rPr>
              <a:t>1.) </a:t>
            </a:r>
            <a:r>
              <a:rPr lang="en-US" sz="2000" b="1" dirty="0">
                <a:solidFill>
                  <a:schemeClr val="tx1">
                    <a:lumMod val="95000"/>
                    <a:lumOff val="5000"/>
                  </a:schemeClr>
                </a:solidFill>
                <a:latin typeface="Söhne"/>
              </a:rPr>
              <a:t>Image processing libraries : MATLAB</a:t>
            </a:r>
            <a:r>
              <a:rPr lang="en-US" sz="2000" dirty="0">
                <a:solidFill>
                  <a:schemeClr val="tx1">
                    <a:lumMod val="95000"/>
                    <a:lumOff val="5000"/>
                  </a:schemeClr>
                </a:solidFill>
                <a:latin typeface="Söhne"/>
              </a:rPr>
              <a:t>, as it is a widely used open-source library for image and video processing, and can be used for tasks such as noise reduction, color space conversion, and image segmentation</a:t>
            </a:r>
            <a:endParaRPr lang="en-IN" sz="2000" dirty="0">
              <a:solidFill>
                <a:schemeClr val="tx1">
                  <a:lumMod val="95000"/>
                  <a:lumOff val="5000"/>
                </a:schemeClr>
              </a:solidFill>
              <a:latin typeface="Söhne"/>
            </a:endParaRPr>
          </a:p>
          <a:p>
            <a:pPr>
              <a:lnSpc>
                <a:spcPct val="100000"/>
              </a:lnSpc>
            </a:pPr>
            <a:r>
              <a:rPr lang="en-IN" sz="2000" dirty="0">
                <a:solidFill>
                  <a:schemeClr val="tx1">
                    <a:lumMod val="95000"/>
                    <a:lumOff val="5000"/>
                  </a:schemeClr>
                </a:solidFill>
                <a:latin typeface="Söhne"/>
              </a:rPr>
              <a:t>2.) </a:t>
            </a:r>
            <a:r>
              <a:rPr lang="en-IN" sz="2000" b="1" dirty="0">
                <a:solidFill>
                  <a:schemeClr val="tx1">
                    <a:lumMod val="95000"/>
                    <a:lumOff val="5000"/>
                  </a:schemeClr>
                </a:solidFill>
                <a:latin typeface="Söhne"/>
              </a:rPr>
              <a:t>Cryptography libraries : </a:t>
            </a:r>
            <a:r>
              <a:rPr lang="en-IN" sz="2000" b="1" dirty="0" err="1">
                <a:solidFill>
                  <a:schemeClr val="tx1">
                    <a:lumMod val="95000"/>
                    <a:lumOff val="5000"/>
                  </a:schemeClr>
                </a:solidFill>
                <a:latin typeface="Söhne"/>
              </a:rPr>
              <a:t>PyCryptodome</a:t>
            </a:r>
            <a:r>
              <a:rPr lang="en-IN" sz="2000" dirty="0">
                <a:solidFill>
                  <a:schemeClr val="tx1">
                    <a:lumMod val="95000"/>
                    <a:lumOff val="5000"/>
                  </a:schemeClr>
                </a:solidFill>
                <a:latin typeface="Söhne"/>
              </a:rPr>
              <a:t>,</a:t>
            </a:r>
            <a:r>
              <a:rPr lang="en-US" sz="2000" dirty="0">
                <a:solidFill>
                  <a:schemeClr val="tx1">
                    <a:lumMod val="95000"/>
                    <a:lumOff val="5000"/>
                  </a:schemeClr>
                </a:solidFill>
                <a:latin typeface="Söhne"/>
              </a:rPr>
              <a:t> as it provides a wide range of cryptographic algorithms, including the Advanced Encryption Standard (AES), which can be used for encrypting the shares.</a:t>
            </a:r>
            <a:endParaRPr lang="en-IN" sz="2000" dirty="0">
              <a:solidFill>
                <a:schemeClr val="tx1">
                  <a:lumMod val="95000"/>
                  <a:lumOff val="5000"/>
                </a:schemeClr>
              </a:solidFill>
              <a:latin typeface="Söhne"/>
            </a:endParaRPr>
          </a:p>
          <a:p>
            <a:pPr>
              <a:lnSpc>
                <a:spcPct val="100000"/>
              </a:lnSpc>
            </a:pPr>
            <a:endParaRPr lang="en-IN" sz="2000" dirty="0">
              <a:solidFill>
                <a:schemeClr val="tx1">
                  <a:lumMod val="95000"/>
                  <a:lumOff val="5000"/>
                </a:schemeClr>
              </a:solidFill>
              <a:latin typeface="Söhne"/>
            </a:endParaRPr>
          </a:p>
        </p:txBody>
      </p:sp>
      <p:sp>
        <p:nvSpPr>
          <p:cNvPr id="8" name="TextBox 7">
            <a:extLst>
              <a:ext uri="{FF2B5EF4-FFF2-40B4-BE49-F238E27FC236}">
                <a16:creationId xmlns:a16="http://schemas.microsoft.com/office/drawing/2014/main" id="{AB2F40DF-7E18-9EF2-C62B-1962422B1A6D}"/>
              </a:ext>
            </a:extLst>
          </p:cNvPr>
          <p:cNvSpPr txBox="1"/>
          <p:nvPr/>
        </p:nvSpPr>
        <p:spPr>
          <a:xfrm>
            <a:off x="5464895" y="505204"/>
            <a:ext cx="6096000" cy="369332"/>
          </a:xfrm>
          <a:prstGeom prst="rect">
            <a:avLst/>
          </a:prstGeom>
          <a:noFill/>
        </p:spPr>
        <p:txBody>
          <a:bodyPr wrap="square">
            <a:spAutoFit/>
          </a:bodyPr>
          <a:lstStyle/>
          <a:p>
            <a:r>
              <a:rPr lang="en-IN" sz="1800" b="1" dirty="0">
                <a:latin typeface="Sitka Small" panose="02000505000000020004" pitchFamily="2" charset="0"/>
              </a:rPr>
              <a:t>TOOLS TO BE USED IN THIS PROJECT :</a:t>
            </a:r>
          </a:p>
        </p:txBody>
      </p:sp>
    </p:spTree>
    <p:extLst>
      <p:ext uri="{BB962C8B-B14F-4D97-AF65-F5344CB8AC3E}">
        <p14:creationId xmlns:p14="http://schemas.microsoft.com/office/powerpoint/2010/main" val="747423601"/>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View</Template>
  <TotalTime>1466</TotalTime>
  <Words>2575</Words>
  <Application>Microsoft Macintosh PowerPoint</Application>
  <PresentationFormat>Widescreen</PresentationFormat>
  <Paragraphs>145</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Century Schoolbook</vt:lpstr>
      <vt:lpstr>Sitka Small</vt:lpstr>
      <vt:lpstr>Söhne</vt:lpstr>
      <vt:lpstr>Stencil</vt:lpstr>
      <vt:lpstr>Trebuchet MS</vt:lpstr>
      <vt:lpstr>Wingdings 2</vt:lpstr>
      <vt:lpst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Bajarangbali R</dc:creator>
  <cp:lastModifiedBy>Siddharth S T</cp:lastModifiedBy>
  <cp:revision>68</cp:revision>
  <dcterms:created xsi:type="dcterms:W3CDTF">2023-04-18T14:19:04Z</dcterms:created>
  <dcterms:modified xsi:type="dcterms:W3CDTF">2023-10-10T11:42:16Z</dcterms:modified>
</cp:coreProperties>
</file>